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7" r:id="rId2"/>
    <p:sldId id="286" r:id="rId3"/>
    <p:sldId id="301" r:id="rId4"/>
    <p:sldId id="309" r:id="rId5"/>
    <p:sldId id="306" r:id="rId6"/>
    <p:sldId id="307" r:id="rId7"/>
    <p:sldId id="314" r:id="rId8"/>
    <p:sldId id="308" r:id="rId9"/>
    <p:sldId id="310" r:id="rId10"/>
    <p:sldId id="311" r:id="rId11"/>
    <p:sldId id="312" r:id="rId12"/>
    <p:sldId id="313" r:id="rId13"/>
    <p:sldId id="305" r:id="rId14"/>
    <p:sldId id="303" r:id="rId15"/>
    <p:sldId id="304" r:id="rId16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76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2/26/2019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26/02/2019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Text-to-speech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 smtClean="0"/>
              <a:t>6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4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ANNA MATAMALA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UNIVERSITAT AUTÒNOMA DE 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AST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Verboom</a:t>
            </a:r>
            <a:r>
              <a:rPr lang="en-US" sz="4000" dirty="0" smtClean="0"/>
              <a:t>, M. et al (2002) Spoken subtitles: making subtitled TV </a:t>
            </a:r>
            <a:r>
              <a:rPr lang="en-US" sz="4000" dirty="0" err="1" smtClean="0"/>
              <a:t>programme</a:t>
            </a:r>
            <a:r>
              <a:rPr lang="en-US" sz="4000" dirty="0" smtClean="0"/>
              <a:t> accessible. </a:t>
            </a:r>
            <a:r>
              <a:rPr lang="en-US" i="1" dirty="0" smtClean="0"/>
              <a:t>ICCHP proceedings</a:t>
            </a:r>
            <a:r>
              <a:rPr lang="en-US" dirty="0" smtClean="0"/>
              <a:t>, 295-302.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412444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AST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ISO/IEC TS 20071-25:2017 </a:t>
            </a:r>
            <a:r>
              <a:rPr lang="en-US" sz="4000" i="1" dirty="0" smtClean="0"/>
              <a:t>Part 25: Guidance on the audio presentation of text in videos, including captions, subtitles and other on-screen text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2369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audiences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Audiences becoming more used to artificial voices.</a:t>
            </a:r>
          </a:p>
          <a:p>
            <a:r>
              <a:rPr lang="en-US" dirty="0" smtClean="0"/>
              <a:t>It is worth exploring it for AD and AST.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2369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Text-to-speech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 smtClean="0"/>
              <a:t>6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 smtClean="0"/>
              <a:t>4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ANNA MATAMALA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UNIVERSITAT AUTÒNOMA DE 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72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voicing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ES_tradnl" dirty="0" err="1" smtClean="0"/>
              <a:t>Describer</a:t>
            </a:r>
            <a:r>
              <a:rPr lang="es-ES_tradnl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s-ES_tradnl" sz="4000" dirty="0" err="1" smtClean="0"/>
              <a:t>Voice</a:t>
            </a:r>
            <a:r>
              <a:rPr lang="es-ES_tradnl" sz="4000" dirty="0" smtClean="0"/>
              <a:t> </a:t>
            </a:r>
            <a:r>
              <a:rPr lang="es-ES_tradnl" sz="4000" dirty="0" err="1" smtClean="0"/>
              <a:t>talent</a:t>
            </a:r>
            <a:r>
              <a:rPr lang="es-ES_tradnl" sz="40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es-ES_tradnl" dirty="0" err="1" smtClean="0"/>
              <a:t>Automatic</a:t>
            </a:r>
            <a:r>
              <a:rPr lang="es-ES_tradnl" dirty="0" smtClean="0"/>
              <a:t> </a:t>
            </a:r>
            <a:r>
              <a:rPr lang="es-ES_tradnl" dirty="0" err="1" smtClean="0"/>
              <a:t>text-to-speech</a:t>
            </a:r>
            <a:r>
              <a:rPr lang="es-ES_tradnl" dirty="0" smtClean="0"/>
              <a:t> </a:t>
            </a:r>
            <a:r>
              <a:rPr lang="es-ES_tradnl" dirty="0" err="1" smtClean="0"/>
              <a:t>system</a:t>
            </a:r>
            <a:r>
              <a:rPr lang="es-ES_tradnl" dirty="0" smtClean="0"/>
              <a:t> (TTS).</a:t>
            </a: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TTS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5040550" cy="15716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dirty="0" smtClean="0"/>
              <a:t>TEXT TO SPEECH</a:t>
            </a:r>
          </a:p>
        </p:txBody>
      </p:sp>
      <p:sp>
        <p:nvSpPr>
          <p:cNvPr id="4" name="Symbol zastępczy tekstu 2"/>
          <p:cNvSpPr txBox="1">
            <a:spLocks/>
          </p:cNvSpPr>
          <p:nvPr/>
        </p:nvSpPr>
        <p:spPr>
          <a:xfrm>
            <a:off x="7367682" y="2431444"/>
            <a:ext cx="6198395" cy="1571651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dirty="0" smtClean="0"/>
              <a:t>SPEECH SYNTHESIS</a:t>
            </a:r>
          </a:p>
        </p:txBody>
      </p:sp>
      <p:sp>
        <p:nvSpPr>
          <p:cNvPr id="5" name="Symbol zastępczy tekstu 2"/>
          <p:cNvSpPr txBox="1">
            <a:spLocks/>
          </p:cNvSpPr>
          <p:nvPr/>
        </p:nvSpPr>
        <p:spPr>
          <a:xfrm>
            <a:off x="9838208" y="4196700"/>
            <a:ext cx="6079631" cy="1571651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dirty="0" smtClean="0"/>
              <a:t>SYNTHETIC VOICES</a:t>
            </a:r>
          </a:p>
        </p:txBody>
      </p:sp>
      <p:sp>
        <p:nvSpPr>
          <p:cNvPr id="6" name="Symbol zastępczy tekstu 2"/>
          <p:cNvSpPr txBox="1">
            <a:spLocks/>
          </p:cNvSpPr>
          <p:nvPr/>
        </p:nvSpPr>
        <p:spPr>
          <a:xfrm>
            <a:off x="2058153" y="4812795"/>
            <a:ext cx="5696105" cy="1571651"/>
          </a:xfrm>
          <a:prstGeom prst="rect">
            <a:avLst/>
          </a:prstGeom>
        </p:spPr>
        <p:txBody>
          <a:bodyPr>
            <a:noAutofit/>
          </a:bodyPr>
          <a:lstStyle>
            <a:lvl1pPr marL="280524" indent="-280524" algn="l" defTabSz="1122094" rtl="0" eaLnBrk="1" latinLnBrk="0" hangingPunct="1">
              <a:lnSpc>
                <a:spcPct val="150000"/>
              </a:lnSpc>
              <a:spcBef>
                <a:spcPts val="1227"/>
              </a:spcBef>
              <a:buFont typeface="Arial" panose="020B0604020202020204" pitchFamily="34" charset="0"/>
              <a:buChar char="•"/>
              <a:defRPr sz="4000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84157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9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02617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4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6366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24713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85759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46805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07852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68901" indent="-280524" algn="l" defTabSz="1122094" rtl="0" eaLnBrk="1" latinLnBrk="0" hangingPunct="1">
              <a:lnSpc>
                <a:spcPct val="90000"/>
              </a:lnSpc>
              <a:spcBef>
                <a:spcPts val="614"/>
              </a:spcBef>
              <a:buFont typeface="Arial" panose="020B0604020202020204" pitchFamily="34" charset="0"/>
              <a:buChar char="•"/>
              <a:defRPr sz="22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dirty="0" smtClean="0"/>
              <a:t>ARTIFICIAL VOICES</a:t>
            </a:r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research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Walczak</a:t>
            </a:r>
            <a:r>
              <a:rPr lang="en-US" sz="4000" dirty="0" smtClean="0"/>
              <a:t> &amp; </a:t>
            </a:r>
            <a:r>
              <a:rPr lang="en-US" sz="4000" dirty="0" err="1" smtClean="0"/>
              <a:t>Szarkowska</a:t>
            </a:r>
            <a:r>
              <a:rPr lang="en-US" sz="4000" dirty="0" smtClean="0"/>
              <a:t> (2012).</a:t>
            </a:r>
          </a:p>
          <a:p>
            <a:r>
              <a:rPr lang="en-US" dirty="0" err="1" smtClean="0"/>
              <a:t>Szarkowska</a:t>
            </a:r>
            <a:r>
              <a:rPr lang="en-US" dirty="0" smtClean="0"/>
              <a:t> (2011).</a:t>
            </a:r>
          </a:p>
          <a:p>
            <a:r>
              <a:rPr lang="en-US" sz="4000" dirty="0" err="1" smtClean="0"/>
              <a:t>Drozdz-Kubik</a:t>
            </a:r>
            <a:r>
              <a:rPr lang="en-US" sz="4000" dirty="0" smtClean="0"/>
              <a:t> (2011).</a:t>
            </a:r>
          </a:p>
          <a:p>
            <a:r>
              <a:rPr lang="en-US" dirty="0" err="1" smtClean="0"/>
              <a:t>Szarkowska</a:t>
            </a:r>
            <a:r>
              <a:rPr lang="en-US" dirty="0" smtClean="0"/>
              <a:t> &amp; </a:t>
            </a:r>
            <a:r>
              <a:rPr lang="en-US" dirty="0" err="1" smtClean="0"/>
              <a:t>Jankowska</a:t>
            </a:r>
            <a:r>
              <a:rPr lang="en-US" dirty="0" smtClean="0"/>
              <a:t> (2012).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2052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research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Fernández-Torné</a:t>
            </a:r>
            <a:r>
              <a:rPr lang="en-US" sz="4000" dirty="0" smtClean="0"/>
              <a:t>, Anna; </a:t>
            </a:r>
            <a:r>
              <a:rPr lang="en-US" sz="4000" dirty="0" err="1" smtClean="0"/>
              <a:t>Matamala</a:t>
            </a:r>
            <a:r>
              <a:rPr lang="en-US" sz="4000" dirty="0" smtClean="0"/>
              <a:t>, Anna (2015) Text-to-speech versus human voiced audio description: a reception study in films dubbed into Catalan. </a:t>
            </a:r>
            <a:r>
              <a:rPr lang="en-US" sz="4000" i="1" dirty="0" err="1" smtClean="0"/>
              <a:t>Jostrans</a:t>
            </a:r>
            <a:r>
              <a:rPr lang="en-US" sz="4000" dirty="0" smtClean="0"/>
              <a:t>, 24, 61-88.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20343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research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Kobayashi, M. et al. (2010) Are synthesized video descriptions acceptable? </a:t>
            </a:r>
            <a:r>
              <a:rPr lang="en-US" sz="4000" i="1" dirty="0" smtClean="0"/>
              <a:t>ASSETS ’10</a:t>
            </a:r>
            <a:r>
              <a:rPr lang="en-US" sz="4000" dirty="0" smtClean="0"/>
              <a:t>, 163-170.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052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research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115 users in Japan + 236 in the USA.</a:t>
            </a:r>
          </a:p>
          <a:p>
            <a:r>
              <a:rPr lang="en-US" dirty="0" smtClean="0"/>
              <a:t>Human voice vs. standard TTS vs. prototype TTS.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8329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research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Walczak</a:t>
            </a:r>
            <a:r>
              <a:rPr lang="en-US" sz="4000" dirty="0" smtClean="0"/>
              <a:t>, A.; Fryer, L. (2017) Vocal delivery of audio description by genre: measuring users’ presence. </a:t>
            </a:r>
            <a:r>
              <a:rPr lang="en-US" sz="4000" i="1" dirty="0" smtClean="0"/>
              <a:t>Perspectives. Studies in </a:t>
            </a:r>
            <a:r>
              <a:rPr lang="en-US" sz="4000" i="1" dirty="0" err="1" smtClean="0"/>
              <a:t>Translatology</a:t>
            </a:r>
            <a:r>
              <a:rPr lang="en-US" sz="4000" dirty="0" smtClean="0"/>
              <a:t>, 26:1.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052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MARKET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 smtClean="0"/>
              <a:t>Text-to-speech systems integrated in apps.</a:t>
            </a:r>
          </a:p>
          <a:p>
            <a:r>
              <a:rPr lang="en-US" dirty="0" err="1" smtClean="0"/>
              <a:t>Oncins</a:t>
            </a:r>
            <a:r>
              <a:rPr lang="en-US" dirty="0" smtClean="0"/>
              <a:t>, E. et al. (2013) on Universal Access System (UAS).</a:t>
            </a:r>
          </a:p>
          <a:p>
            <a:r>
              <a:rPr lang="en-US" dirty="0" err="1" smtClean="0"/>
              <a:t>Scribit</a:t>
            </a:r>
            <a:r>
              <a:rPr lang="en-US" dirty="0" smtClean="0"/>
              <a:t> AD crowdsourcing platform.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8076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10668</TotalTime>
  <Words>312</Words>
  <Application>Microsoft Office PowerPoint</Application>
  <PresentationFormat>Personalització</PresentationFormat>
  <Paragraphs>72</Paragraphs>
  <Slides>15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15</vt:i4>
      </vt:variant>
    </vt:vector>
  </HeadingPairs>
  <TitlesOfParts>
    <vt:vector size="16" baseType="lpstr">
      <vt:lpstr>PRIMA PAGINA - TITOLO</vt:lpstr>
      <vt:lpstr>Text-to-speech</vt:lpstr>
      <vt:lpstr>voicing</vt:lpstr>
      <vt:lpstr>TTS</vt:lpstr>
      <vt:lpstr>research</vt:lpstr>
      <vt:lpstr>research</vt:lpstr>
      <vt:lpstr>research</vt:lpstr>
      <vt:lpstr>research</vt:lpstr>
      <vt:lpstr>research</vt:lpstr>
      <vt:lpstr>MARKET</vt:lpstr>
      <vt:lpstr>AST</vt:lpstr>
      <vt:lpstr>AST</vt:lpstr>
      <vt:lpstr>audiences</vt:lpstr>
      <vt:lpstr>Text-to-speech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Text-to-speech</dc:title>
  <dc:creator>Marta Rial Pan</dc:creator>
  <cp:lastModifiedBy>1228835</cp:lastModifiedBy>
  <cp:revision>225</cp:revision>
  <dcterms:created xsi:type="dcterms:W3CDTF">2016-10-18T07:38:44Z</dcterms:created>
  <dcterms:modified xsi:type="dcterms:W3CDTF">2019-02-26T17:07:42Z</dcterms:modified>
</cp:coreProperties>
</file>