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7" r:id="rId2"/>
    <p:sldId id="286" r:id="rId3"/>
    <p:sldId id="322" r:id="rId4"/>
    <p:sldId id="327" r:id="rId5"/>
    <p:sldId id="326" r:id="rId6"/>
    <p:sldId id="307" r:id="rId7"/>
    <p:sldId id="323" r:id="rId8"/>
    <p:sldId id="306" r:id="rId9"/>
    <p:sldId id="309" r:id="rId10"/>
    <p:sldId id="324" r:id="rId11"/>
    <p:sldId id="317" r:id="rId12"/>
    <p:sldId id="325" r:id="rId13"/>
    <p:sldId id="321" r:id="rId14"/>
    <p:sldId id="298" r:id="rId15"/>
    <p:sldId id="303" r:id="rId16"/>
    <p:sldId id="304" r:id="rId17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 autoAdjust="0"/>
    <p:restoredTop sz="80826" autoAdjust="0"/>
  </p:normalViewPr>
  <p:slideViewPr>
    <p:cSldViewPr snapToGrid="0">
      <p:cViewPr varScale="1">
        <p:scale>
          <a:sx n="60" d="100"/>
          <a:sy n="60" d="100"/>
        </p:scale>
        <p:origin x="-1170" y="-78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2/26/2019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26/02/2019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8187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6059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455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5187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6786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7866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313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1313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3900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818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presenter’s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/>
              <a:t>Title</a:t>
            </a:r>
            <a:r>
              <a:rPr lang="pl-PL" dirty="0"/>
              <a:t> of te </a:t>
            </a:r>
            <a:r>
              <a:rPr lang="pl-PL" dirty="0" err="1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/>
              <a:t>Module numer</a:t>
            </a:r>
          </a:p>
          <a:p>
            <a:pPr lvl="0"/>
            <a:r>
              <a:rPr lang="pl-PL" dirty="0"/>
              <a:t>Unit </a:t>
            </a:r>
            <a:r>
              <a:rPr lang="pl-PL" dirty="0" err="1"/>
              <a:t>number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Author’s</a:t>
            </a:r>
            <a:r>
              <a:rPr lang="pl-PL" dirty="0"/>
              <a:t> </a:t>
            </a:r>
            <a:r>
              <a:rPr lang="pl-PL" dirty="0" err="1"/>
              <a:t>first</a:t>
            </a:r>
            <a:r>
              <a:rPr lang="pl-PL" dirty="0"/>
              <a:t> and </a:t>
            </a:r>
            <a:r>
              <a:rPr lang="pl-PL" dirty="0" err="1"/>
              <a:t>last</a:t>
            </a:r>
            <a:r>
              <a:rPr lang="pl-PL" dirty="0"/>
              <a:t> </a:t>
            </a:r>
            <a:r>
              <a:rPr lang="pl-PL" dirty="0" err="1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modify</a:t>
            </a:r>
            <a:endParaRPr lang="pl-PL" dirty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audio" Target="NUL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TECHNOLOGY CONSUMPTION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1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/>
              <a:t>Pilar </a:t>
            </a:r>
            <a:r>
              <a:rPr lang="en-US" sz="3500" dirty="0" err="1"/>
              <a:t>Orero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de Barcelona</a:t>
            </a: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ATAWAD </a:t>
            </a:r>
            <a:r>
              <a:rPr lang="en-US" dirty="0"/>
              <a:t>and BYOD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endParaRPr lang="en-GB" b="1" dirty="0" smtClean="0"/>
          </a:p>
          <a:p>
            <a:r>
              <a:rPr lang="en-GB" b="1" dirty="0" smtClean="0"/>
              <a:t>ATAWAD</a:t>
            </a:r>
            <a:r>
              <a:rPr lang="en-GB" dirty="0" smtClean="0"/>
              <a:t>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anytime, anywhere and on any device.</a:t>
            </a:r>
          </a:p>
          <a:p>
            <a:r>
              <a:rPr lang="en-GB" b="1" dirty="0" smtClean="0"/>
              <a:t>BYOD </a:t>
            </a:r>
            <a:r>
              <a:rPr lang="en-GB" dirty="0">
                <a:sym typeface="Wingdings" pitchFamily="2" charset="2"/>
              </a:rPr>
              <a:t> bring your own device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2092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NEW SERVICES: example</a:t>
            </a:r>
          </a:p>
        </p:txBody>
      </p:sp>
      <p:pic>
        <p:nvPicPr>
          <p:cNvPr id="5" name="Picture 4" descr="Subscribe and download&#10;Receive the Aira Starter Kit&#10;Connect and Explore" title="Aira Instructions">
            <a:extLst>
              <a:ext uri="{FF2B5EF4-FFF2-40B4-BE49-F238E27FC236}">
                <a16:creationId xmlns:a16="http://schemas.microsoft.com/office/drawing/2014/main" xmlns="" id="{359F96C6-BC65-DF47-A95A-BD24C2AA18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487537"/>
            <a:ext cx="11093096" cy="67410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5D28991-6FD0-4445-8B4A-752E241592EA}"/>
              </a:ext>
            </a:extLst>
          </p:cNvPr>
          <p:cNvSpPr txBox="1"/>
          <p:nvPr/>
        </p:nvSpPr>
        <p:spPr>
          <a:xfrm>
            <a:off x="13024169" y="9412372"/>
            <a:ext cx="3324657" cy="50444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s-ES" dirty="0" err="1"/>
              <a:t>Source</a:t>
            </a:r>
            <a:r>
              <a:rPr lang="es-ES" dirty="0"/>
              <a:t>: https://</a:t>
            </a:r>
            <a:r>
              <a:rPr lang="es-ES" dirty="0" err="1"/>
              <a:t>aira.io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763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5ADEF2-CEDA-EC49-AC89-79141999C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New </a:t>
            </a:r>
            <a:r>
              <a:rPr lang="es-ES" dirty="0" err="1"/>
              <a:t>fields</a:t>
            </a:r>
            <a:r>
              <a:rPr lang="es-ES" dirty="0"/>
              <a:t> of </a:t>
            </a:r>
            <a:r>
              <a:rPr lang="es-ES" dirty="0" err="1"/>
              <a:t>application</a:t>
            </a:r>
            <a:endParaRPr lang="es-E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1EFE4B6-BEA4-9F45-B74F-A74E1B95F2C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 err="1" smtClean="0"/>
              <a:t>Consulting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Internet.</a:t>
            </a:r>
          </a:p>
          <a:p>
            <a:r>
              <a:rPr lang="es-ES" dirty="0" err="1" smtClean="0"/>
              <a:t>Help</a:t>
            </a:r>
            <a:r>
              <a:rPr lang="es-ES" dirty="0" smtClean="0"/>
              <a:t> in </a:t>
            </a:r>
            <a:r>
              <a:rPr lang="es-ES" dirty="0" err="1" smtClean="0"/>
              <a:t>daily</a:t>
            </a:r>
            <a:r>
              <a:rPr lang="es-ES" dirty="0" smtClean="0"/>
              <a:t> chores.</a:t>
            </a:r>
            <a:endParaRPr lang="es-ES" dirty="0"/>
          </a:p>
        </p:txBody>
      </p:sp>
      <p:pic>
        <p:nvPicPr>
          <p:cNvPr id="5" name="Picture 4" title="House">
            <a:extLst>
              <a:ext uri="{FF2B5EF4-FFF2-40B4-BE49-F238E27FC236}">
                <a16:creationId xmlns:a16="http://schemas.microsoft.com/office/drawing/2014/main" xmlns="" id="{6C7D429D-1C51-F14E-A8A0-88ABCEDDDE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0450" y="2806625"/>
            <a:ext cx="3930650" cy="422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9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0CBA8A-91C6-9741-A4DE-01C100237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OTHER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E5C33CA-887F-0540-9887-C355DE7346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 err="1" smtClean="0"/>
              <a:t>School</a:t>
            </a:r>
            <a:r>
              <a:rPr lang="es-ES" dirty="0" smtClean="0"/>
              <a:t>, </a:t>
            </a:r>
            <a:r>
              <a:rPr lang="es-ES" dirty="0" err="1" smtClean="0"/>
              <a:t>work</a:t>
            </a:r>
            <a:r>
              <a:rPr lang="es-ES" dirty="0" smtClean="0"/>
              <a:t>, </a:t>
            </a:r>
            <a:r>
              <a:rPr lang="es-ES" dirty="0" err="1" smtClean="0"/>
              <a:t>travel</a:t>
            </a:r>
            <a:r>
              <a:rPr lang="es-ES" dirty="0" smtClean="0"/>
              <a:t>.</a:t>
            </a:r>
            <a:endParaRPr lang="es-ES" dirty="0"/>
          </a:p>
          <a:p>
            <a:r>
              <a:rPr lang="es-ES" dirty="0" smtClean="0"/>
              <a:t>Sport and cultural </a:t>
            </a:r>
            <a:r>
              <a:rPr lang="es-ES" dirty="0" err="1"/>
              <a:t>events</a:t>
            </a:r>
            <a:r>
              <a:rPr lang="es-ES" dirty="0"/>
              <a:t>.</a:t>
            </a:r>
          </a:p>
          <a:p>
            <a:r>
              <a:rPr lang="es-ES" dirty="0"/>
              <a:t>Online </a:t>
            </a:r>
            <a:r>
              <a:rPr lang="es-ES" dirty="0" err="1"/>
              <a:t>navigation</a:t>
            </a:r>
            <a:r>
              <a:rPr lang="es-ES" dirty="0"/>
              <a:t>: e-</a:t>
            </a:r>
            <a:r>
              <a:rPr lang="es-ES" dirty="0" err="1"/>
              <a:t>ticketing</a:t>
            </a:r>
            <a:r>
              <a:rPr lang="es-ES" dirty="0"/>
              <a:t>, </a:t>
            </a:r>
            <a:r>
              <a:rPr lang="es-ES" dirty="0" err="1" smtClean="0"/>
              <a:t>official</a:t>
            </a:r>
            <a:r>
              <a:rPr lang="es-ES" dirty="0" smtClean="0"/>
              <a:t> </a:t>
            </a:r>
            <a:r>
              <a:rPr lang="es-ES" dirty="0" err="1"/>
              <a:t>paperwork</a:t>
            </a:r>
            <a:r>
              <a:rPr lang="es-ES" dirty="0"/>
              <a:t>, etc.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1362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Technology consumption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031135"/>
            <a:ext cx="11222181" cy="1393296"/>
          </a:xfrm>
        </p:spPr>
        <p:txBody>
          <a:bodyPr/>
          <a:lstStyle/>
          <a:p>
            <a:r>
              <a:rPr lang="en-US" sz="4000" dirty="0"/>
              <a:t>Module </a:t>
            </a:r>
            <a:r>
              <a:rPr lang="pl-PL" sz="4000" dirty="0"/>
              <a:t>6</a:t>
            </a:r>
            <a:endParaRPr lang="en-US" sz="4000" dirty="0"/>
          </a:p>
          <a:p>
            <a:r>
              <a:rPr lang="en-US" sz="4000" dirty="0"/>
              <a:t>Unit </a:t>
            </a:r>
            <a:r>
              <a:rPr lang="pl-PL" sz="4000" dirty="0"/>
              <a:t>1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/>
              <a:t>Pilar </a:t>
            </a:r>
            <a:r>
              <a:rPr lang="en-US" sz="3500" dirty="0" err="1"/>
              <a:t>orero</a:t>
            </a:r>
            <a:endParaRPr lang="en-US" sz="3500" dirty="0"/>
          </a:p>
          <a:p>
            <a:endParaRPr lang="en-US" sz="3500" dirty="0"/>
          </a:p>
          <a:p>
            <a:endParaRPr lang="en-US" sz="3500" dirty="0"/>
          </a:p>
          <a:p>
            <a:endParaRPr lang="en-US" sz="3500" dirty="0"/>
          </a:p>
          <a:p>
            <a:endParaRPr lang="en-US" sz="3500" dirty="0"/>
          </a:p>
          <a:p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Universitat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 dirty="0" err="1">
                <a:latin typeface="Verdana" charset="0"/>
                <a:ea typeface="Verdana" charset="0"/>
                <a:cs typeface="Verdana" charset="0"/>
              </a:rPr>
              <a:t>Autònoma</a:t>
            </a:r>
            <a:r>
              <a:rPr lang="en-US" sz="3500" dirty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3500">
                <a:latin typeface="Verdana" charset="0"/>
                <a:ea typeface="Verdana" charset="0"/>
                <a:cs typeface="Verdana" charset="0"/>
              </a:rPr>
              <a:t>de Barcelona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Union.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/>
              <a:t>TECHNOLOGY CONSUMPTION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AD consumption is going through a radical change.</a:t>
            </a:r>
          </a:p>
          <a:p>
            <a:pPr marL="0" indent="0">
              <a:buNone/>
            </a:pPr>
            <a:r>
              <a:rPr lang="en-GB" dirty="0"/>
              <a:t>Current business models are being challenged by:</a:t>
            </a:r>
          </a:p>
          <a:p>
            <a:r>
              <a:rPr lang="en-GB" dirty="0"/>
              <a:t>technology </a:t>
            </a:r>
            <a:r>
              <a:rPr lang="en-GB" dirty="0" smtClean="0"/>
              <a:t>development, and</a:t>
            </a:r>
            <a:endParaRPr lang="en-GB" dirty="0"/>
          </a:p>
          <a:p>
            <a:r>
              <a:rPr lang="en-GB" dirty="0"/>
              <a:t>production trends.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900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 WORKFLOW</a:t>
            </a:r>
            <a:endParaRPr lang="en-US" sz="6000" dirty="0"/>
          </a:p>
        </p:txBody>
      </p:sp>
      <p:pic>
        <p:nvPicPr>
          <p:cNvPr id="6" name="Picture 5" title="Production graphic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" b="-1"/>
          <a:stretch/>
        </p:blipFill>
        <p:spPr>
          <a:xfrm>
            <a:off x="4102608" y="2542031"/>
            <a:ext cx="10058400" cy="666786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8906256" y="3529584"/>
            <a:ext cx="950976" cy="54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906256" y="4132718"/>
            <a:ext cx="9509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906256" y="4187213"/>
            <a:ext cx="950976" cy="4148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8906256" y="5647759"/>
            <a:ext cx="950976" cy="247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906256" y="6040766"/>
            <a:ext cx="950976" cy="232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754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 WORKFLOW</a:t>
            </a:r>
            <a:endParaRPr lang="en-US" sz="6000" dirty="0"/>
          </a:p>
        </p:txBody>
      </p:sp>
      <p:pic>
        <p:nvPicPr>
          <p:cNvPr id="3" name="Picture 2" title="Distribution graphic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1" t="1085" r="1"/>
          <a:stretch/>
        </p:blipFill>
        <p:spPr>
          <a:xfrm>
            <a:off x="4035044" y="2560320"/>
            <a:ext cx="10058400" cy="663560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7571232" y="4440751"/>
            <a:ext cx="950976" cy="247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571232" y="4833758"/>
            <a:ext cx="950976" cy="232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571232" y="6946355"/>
            <a:ext cx="950976" cy="247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571232" y="7339362"/>
            <a:ext cx="950976" cy="232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50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 WORKFLOW</a:t>
            </a:r>
            <a:endParaRPr lang="en-US" sz="6000" dirty="0"/>
          </a:p>
        </p:txBody>
      </p:sp>
      <p:pic>
        <p:nvPicPr>
          <p:cNvPr id="3" name="Picture 2" title="Reception graphic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608" y="2629282"/>
            <a:ext cx="10058400" cy="671398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7315200" y="5102352"/>
            <a:ext cx="749808" cy="883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15200" y="6132206"/>
            <a:ext cx="749808" cy="8355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0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NEW AD SERVICES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s-ES" dirty="0"/>
              <a:t>AD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Clean</a:t>
            </a:r>
            <a:r>
              <a:rPr lang="es-ES" dirty="0"/>
              <a:t> Audio.</a:t>
            </a:r>
          </a:p>
          <a:p>
            <a:r>
              <a:rPr lang="es-ES" dirty="0"/>
              <a:t>AD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Easy</a:t>
            </a:r>
            <a:r>
              <a:rPr lang="es-ES" dirty="0"/>
              <a:t> to </a:t>
            </a:r>
            <a:r>
              <a:rPr lang="es-ES" dirty="0" err="1"/>
              <a:t>Read</a:t>
            </a:r>
            <a:r>
              <a:rPr lang="es-ES" dirty="0" smtClean="0"/>
              <a:t>.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4274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NEW AD SERVICES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s-ES" dirty="0" smtClean="0"/>
              <a:t>AD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slow</a:t>
            </a:r>
            <a:r>
              <a:rPr lang="es-ES" dirty="0"/>
              <a:t>/</a:t>
            </a:r>
            <a:r>
              <a:rPr lang="es-ES" dirty="0" err="1"/>
              <a:t>fast</a:t>
            </a:r>
            <a:r>
              <a:rPr lang="es-ES" dirty="0"/>
              <a:t> </a:t>
            </a:r>
            <a:r>
              <a:rPr lang="es-ES" dirty="0" err="1"/>
              <a:t>reproduction</a:t>
            </a:r>
            <a:r>
              <a:rPr lang="es-ES" dirty="0"/>
              <a:t>.</a:t>
            </a:r>
          </a:p>
          <a:p>
            <a:r>
              <a:rPr lang="en-US" sz="4000" dirty="0"/>
              <a:t>AD delive</a:t>
            </a:r>
            <a:r>
              <a:rPr lang="en-US" dirty="0"/>
              <a:t>red by </a:t>
            </a:r>
            <a:r>
              <a:rPr lang="en-US" dirty="0" smtClean="0"/>
              <a:t>text-to-speech </a:t>
            </a:r>
            <a:r>
              <a:rPr lang="en-US" dirty="0"/>
              <a:t>technology.</a:t>
            </a:r>
          </a:p>
          <a:p>
            <a:r>
              <a:rPr lang="en-US" dirty="0" err="1" smtClean="0"/>
              <a:t>Personalisation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4549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PERSONALISATION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" dirty="0"/>
          </a:p>
          <a:p>
            <a:r>
              <a:rPr lang="es-ES" dirty="0" err="1"/>
              <a:t>End</a:t>
            </a:r>
            <a:r>
              <a:rPr lang="es-ES" dirty="0"/>
              <a:t> </a:t>
            </a:r>
            <a:r>
              <a:rPr lang="es-ES" dirty="0" err="1"/>
              <a:t>users</a:t>
            </a:r>
            <a:r>
              <a:rPr lang="es-ES" dirty="0"/>
              <a:t> as </a:t>
            </a:r>
            <a:r>
              <a:rPr lang="es-ES" dirty="0" err="1"/>
              <a:t>producers</a:t>
            </a:r>
            <a:r>
              <a:rPr lang="es-ES" dirty="0"/>
              <a:t> and </a:t>
            </a:r>
            <a:r>
              <a:rPr lang="es-ES" dirty="0" err="1"/>
              <a:t>distributors</a:t>
            </a:r>
            <a:r>
              <a:rPr lang="es-ES" dirty="0"/>
              <a:t>.</a:t>
            </a:r>
          </a:p>
          <a:p>
            <a:r>
              <a:rPr lang="es-ES" dirty="0" err="1"/>
              <a:t>Promoting</a:t>
            </a:r>
            <a:r>
              <a:rPr lang="es-ES" dirty="0"/>
              <a:t> </a:t>
            </a:r>
            <a:r>
              <a:rPr lang="es-ES" dirty="0" err="1"/>
              <a:t>emotional</a:t>
            </a:r>
            <a:r>
              <a:rPr lang="es-ES" dirty="0"/>
              <a:t> and social </a:t>
            </a:r>
            <a:r>
              <a:rPr lang="es-ES" dirty="0" err="1"/>
              <a:t>connectivity</a:t>
            </a:r>
            <a:r>
              <a:rPr lang="es-ES" dirty="0" smtClean="0"/>
              <a:t>.</a:t>
            </a:r>
            <a:endParaRPr lang="es-ES" dirty="0"/>
          </a:p>
          <a:p>
            <a:pPr marL="0" indent="0">
              <a:lnSpc>
                <a:spcPct val="150000"/>
              </a:lnSpc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4929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ATAWAD </a:t>
            </a:r>
            <a:r>
              <a:rPr lang="en-US" dirty="0"/>
              <a:t>and BYOD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17332" y="2487537"/>
            <a:ext cx="16496575" cy="5010543"/>
          </a:xfrm>
        </p:spPr>
        <p:txBody>
          <a:bodyPr>
            <a:noAutofit/>
          </a:bodyPr>
          <a:lstStyle/>
          <a:p>
            <a:r>
              <a:rPr lang="en-US" sz="4000" dirty="0"/>
              <a:t>New technology breaks down</a:t>
            </a:r>
            <a:r>
              <a:rPr lang="en-GB" dirty="0"/>
              <a:t> functional barriers </a:t>
            </a:r>
          </a:p>
          <a:p>
            <a:r>
              <a:rPr lang="en-GB" dirty="0"/>
              <a:t>New landscape: </a:t>
            </a:r>
            <a:r>
              <a:rPr lang="en-GB" dirty="0" smtClean="0"/>
              <a:t>convergence &amp; seamless access</a:t>
            </a:r>
            <a:endParaRPr lang="ca-ES" dirty="0"/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34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12746</TotalTime>
  <Words>217</Words>
  <Application>Microsoft Office PowerPoint</Application>
  <PresentationFormat>Personalització</PresentationFormat>
  <Paragraphs>77</Paragraphs>
  <Slides>16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16</vt:i4>
      </vt:variant>
    </vt:vector>
  </HeadingPairs>
  <TitlesOfParts>
    <vt:vector size="17" baseType="lpstr">
      <vt:lpstr>PRIMA PAGINA - TITOLO</vt:lpstr>
      <vt:lpstr>TECHNOLOGY CONSUMPTION</vt:lpstr>
      <vt:lpstr>TECHNOLOGY CONSUMPTION</vt:lpstr>
      <vt:lpstr>AD WORKFLOW</vt:lpstr>
      <vt:lpstr>AD WORKFLOW</vt:lpstr>
      <vt:lpstr>AD WORKFLOW</vt:lpstr>
      <vt:lpstr>NEW AD SERVICES</vt:lpstr>
      <vt:lpstr>NEW AD SERVICES</vt:lpstr>
      <vt:lpstr>PERSONALISATION</vt:lpstr>
      <vt:lpstr>ATAWAD and BYOD</vt:lpstr>
      <vt:lpstr>ATAWAD and BYOD</vt:lpstr>
      <vt:lpstr>NEW SERVICES: example</vt:lpstr>
      <vt:lpstr>New fields of application</vt:lpstr>
      <vt:lpstr>OTHER</vt:lpstr>
      <vt:lpstr>Technology consumption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consumption</dc:title>
  <dc:creator>Marta Rial Pan</dc:creator>
  <cp:lastModifiedBy>1228835</cp:lastModifiedBy>
  <cp:revision>245</cp:revision>
  <dcterms:created xsi:type="dcterms:W3CDTF">2016-10-18T07:38:44Z</dcterms:created>
  <dcterms:modified xsi:type="dcterms:W3CDTF">2019-02-26T16:30:38Z</dcterms:modified>
</cp:coreProperties>
</file>