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dia/audio10.wav" ContentType="audio/wav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97" r:id="rId2"/>
    <p:sldId id="321" r:id="rId3"/>
    <p:sldId id="350" r:id="rId4"/>
    <p:sldId id="348" r:id="rId5"/>
    <p:sldId id="337" r:id="rId6"/>
    <p:sldId id="344" r:id="rId7"/>
    <p:sldId id="338" r:id="rId8"/>
    <p:sldId id="327" r:id="rId9"/>
    <p:sldId id="332" r:id="rId10"/>
    <p:sldId id="341" r:id="rId11"/>
    <p:sldId id="340" r:id="rId12"/>
    <p:sldId id="330" r:id="rId13"/>
    <p:sldId id="342" r:id="rId14"/>
    <p:sldId id="331" r:id="rId15"/>
    <p:sldId id="351" r:id="rId16"/>
    <p:sldId id="335" r:id="rId17"/>
    <p:sldId id="309" r:id="rId18"/>
    <p:sldId id="303" r:id="rId19"/>
    <p:sldId id="304" r:id="rId20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91C6D8"/>
    <a:srgbClr val="BBDBE7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6" autoAdjust="0"/>
    <p:restoredTop sz="80826" autoAdjust="0"/>
  </p:normalViewPr>
  <p:slideViewPr>
    <p:cSldViewPr snapToGrid="0">
      <p:cViewPr varScale="1">
        <p:scale>
          <a:sx n="60" d="100"/>
          <a:sy n="60" d="100"/>
        </p:scale>
        <p:origin x="-1242" y="-78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pPr/>
              <a:t>2/26/2019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26/02/2019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46783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72519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73155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81002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7593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5744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0154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3830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84269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54006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0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presenter’s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audio" Target="../media/audio10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click.wav"/>
          </p:stSnd>
        </p:sndAc>
      </p:transition>
    </mc:Choice>
    <mc:Fallback xmlns="">
      <p:transition spd="slow">
        <p:sndAc>
          <p:stSnd>
            <p:snd r:embed="rId20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Relationship Id="rId4" Type="http://schemas.openxmlformats.org/officeDocument/2006/relationships/audio" Target="NUL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0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818903" y="632630"/>
            <a:ext cx="16820167" cy="1135047"/>
          </a:xfrm>
        </p:spPr>
        <p:txBody>
          <a:bodyPr>
            <a:normAutofit fontScale="90000"/>
          </a:bodyPr>
          <a:lstStyle/>
          <a:p>
            <a:r>
              <a:rPr lang="en-GB" sz="6600" dirty="0"/>
              <a:t>T</a:t>
            </a:r>
            <a:r>
              <a:rPr lang="pl-PL" sz="6600" dirty="0" err="1"/>
              <a:t>ranslating</a:t>
            </a:r>
            <a:r>
              <a:rPr lang="en-GB" sz="6600" dirty="0"/>
              <a:t> audio description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/>
              <a:t>Module </a:t>
            </a:r>
            <a:r>
              <a:rPr lang="pl-PL" sz="4000" dirty="0"/>
              <a:t>6</a:t>
            </a:r>
            <a:endParaRPr lang="en-US" sz="4000" dirty="0"/>
          </a:p>
          <a:p>
            <a:r>
              <a:rPr lang="en-US" sz="4000" dirty="0"/>
              <a:t>Unit </a:t>
            </a:r>
            <a:r>
              <a:rPr lang="pl-PL" sz="4000" dirty="0"/>
              <a:t>3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pl-PL" sz="3500" dirty="0"/>
              <a:t>Anna </a:t>
            </a:r>
            <a:r>
              <a:rPr lang="pl-PL" sz="3500" dirty="0" err="1"/>
              <a:t>jankowska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3500" dirty="0" err="1">
                <a:latin typeface="Verdana" charset="0"/>
                <a:ea typeface="Verdana" charset="0"/>
                <a:cs typeface="Verdana" charset="0"/>
              </a:rPr>
              <a:t>Universitat</a:t>
            </a:r>
            <a:r>
              <a:rPr lang="pl-PL" sz="35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pl-PL" sz="3500" dirty="0" err="1">
                <a:latin typeface="Verdana" charset="0"/>
                <a:ea typeface="Verdana" charset="0"/>
                <a:cs typeface="Verdana" charset="0"/>
              </a:rPr>
              <a:t>autÒnoma</a:t>
            </a:r>
            <a:r>
              <a:rPr lang="pl-PL" sz="3500" dirty="0">
                <a:latin typeface="Verdana" charset="0"/>
                <a:ea typeface="Verdana" charset="0"/>
                <a:cs typeface="Verdana" charset="0"/>
              </a:rPr>
              <a:t> de </a:t>
            </a:r>
            <a:r>
              <a:rPr lang="pl-PL" sz="3500" dirty="0" err="1">
                <a:latin typeface="Verdana" charset="0"/>
                <a:ea typeface="Verdana" charset="0"/>
                <a:cs typeface="Verdana" charset="0"/>
              </a:rPr>
              <a:t>barcelona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8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Ad translation: </a:t>
            </a:r>
            <a:r>
              <a:rPr lang="pl-PL" dirty="0" err="1"/>
              <a:t>academia</a:t>
            </a:r>
            <a:endParaRPr lang="en-GB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r>
              <a:rPr lang="en-US" dirty="0" err="1"/>
              <a:t>Remael</a:t>
            </a:r>
            <a:r>
              <a:rPr lang="en-US" dirty="0"/>
              <a:t>, A., &amp; </a:t>
            </a:r>
            <a:r>
              <a:rPr lang="en-US" dirty="0" err="1"/>
              <a:t>Vercauteren</a:t>
            </a:r>
            <a:r>
              <a:rPr lang="en-US" dirty="0"/>
              <a:t>, G. (2010). The translation of recorded audio description from English into Dutch. </a:t>
            </a:r>
            <a:r>
              <a:rPr lang="en-US" i="1" dirty="0"/>
              <a:t>Perspectives</a:t>
            </a:r>
            <a:r>
              <a:rPr lang="en-US" dirty="0"/>
              <a:t>, </a:t>
            </a:r>
            <a:r>
              <a:rPr lang="en-US" i="1" dirty="0"/>
              <a:t>18</a:t>
            </a:r>
            <a:r>
              <a:rPr lang="en-US" dirty="0"/>
              <a:t>(3), 155-171.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175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Ad translation: </a:t>
            </a:r>
            <a:r>
              <a:rPr lang="pl-PL" dirty="0" err="1"/>
              <a:t>academia</a:t>
            </a:r>
            <a:endParaRPr lang="en-GB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r>
              <a:rPr lang="en-US" dirty="0" err="1"/>
              <a:t>Jankowska</a:t>
            </a:r>
            <a:r>
              <a:rPr lang="en-US" dirty="0"/>
              <a:t>, A. (2015). </a:t>
            </a:r>
            <a:r>
              <a:rPr lang="en-US" i="1" dirty="0"/>
              <a:t>Translating audio description scripts: Translation as a new strategy of creating audio description</a:t>
            </a:r>
            <a:r>
              <a:rPr lang="en-US" dirty="0"/>
              <a:t>. Frankfurt am Main: Peter Lang.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802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Ad translation: academia</a:t>
            </a:r>
            <a:endParaRPr lang="en-GB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r>
              <a:rPr lang="pl-PL" dirty="0" err="1"/>
              <a:t>Matamala</a:t>
            </a:r>
            <a:r>
              <a:rPr lang="pl-PL" dirty="0"/>
              <a:t>, A., &amp; </a:t>
            </a:r>
            <a:r>
              <a:rPr lang="pl-PL" dirty="0" err="1"/>
              <a:t>Ortiz-Boix</a:t>
            </a:r>
            <a:r>
              <a:rPr lang="pl-PL" dirty="0"/>
              <a:t>, C. (2016). Accessibility and </a:t>
            </a:r>
            <a:r>
              <a:rPr lang="pl-PL" dirty="0" err="1"/>
              <a:t>multilingualism</a:t>
            </a:r>
            <a:r>
              <a:rPr lang="pl-PL" dirty="0"/>
              <a:t>: </a:t>
            </a:r>
            <a:r>
              <a:rPr lang="pl-PL" dirty="0" err="1"/>
              <a:t>an</a:t>
            </a:r>
            <a:r>
              <a:rPr lang="pl-PL" dirty="0"/>
              <a:t> </a:t>
            </a:r>
            <a:r>
              <a:rPr lang="pl-PL" dirty="0" err="1"/>
              <a:t>exploratory</a:t>
            </a:r>
            <a:r>
              <a:rPr lang="pl-PL" dirty="0"/>
              <a:t> </a:t>
            </a:r>
            <a:r>
              <a:rPr lang="pl-PL" dirty="0" err="1"/>
              <a:t>study</a:t>
            </a:r>
            <a:r>
              <a:rPr lang="pl-PL" dirty="0"/>
              <a:t> on the </a:t>
            </a:r>
            <a:r>
              <a:rPr lang="pl-PL" dirty="0" err="1"/>
              <a:t>machine</a:t>
            </a:r>
            <a:r>
              <a:rPr lang="pl-PL" dirty="0"/>
              <a:t> </a:t>
            </a:r>
            <a:r>
              <a:rPr lang="pl-PL" dirty="0" err="1"/>
              <a:t>translation</a:t>
            </a:r>
            <a:r>
              <a:rPr lang="pl-PL" dirty="0"/>
              <a:t> of audio </a:t>
            </a:r>
            <a:r>
              <a:rPr lang="pl-PL" dirty="0" err="1"/>
              <a:t>descriptions</a:t>
            </a:r>
            <a:r>
              <a:rPr lang="pl-PL" dirty="0"/>
              <a:t> 1. </a:t>
            </a:r>
            <a:r>
              <a:rPr lang="pl-PL" i="1" dirty="0"/>
              <a:t>TRANS</a:t>
            </a:r>
            <a:r>
              <a:rPr lang="pl-PL" dirty="0"/>
              <a:t>, </a:t>
            </a:r>
            <a:r>
              <a:rPr lang="pl-PL" i="1" dirty="0"/>
              <a:t>20</a:t>
            </a:r>
            <a:r>
              <a:rPr lang="pl-PL" dirty="0"/>
              <a:t>, 11–24.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Ad translation: academia</a:t>
            </a:r>
            <a:endParaRPr lang="en-GB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r>
              <a:rPr lang="en-US" dirty="0" err="1"/>
              <a:t>Fernández-Torné</a:t>
            </a:r>
            <a:r>
              <a:rPr lang="en-US" dirty="0"/>
              <a:t>, A. &amp; </a:t>
            </a:r>
            <a:r>
              <a:rPr lang="en-US" dirty="0" err="1"/>
              <a:t>Matamala</a:t>
            </a:r>
            <a:r>
              <a:rPr lang="en-US" dirty="0"/>
              <a:t>, A. (2016). Machine translation and audio description? Comparing creation, translation and post-editing efforts. </a:t>
            </a:r>
            <a:r>
              <a:rPr lang="en-US" i="1" dirty="0"/>
              <a:t>SKASE. Journal of translation and interpretation, 9(1), </a:t>
            </a:r>
            <a:r>
              <a:rPr lang="en-US" dirty="0"/>
              <a:t>64-87.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6863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Ad translation: academia</a:t>
            </a:r>
            <a:endParaRPr lang="en-GB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r>
              <a:rPr lang="en-US" dirty="0" err="1"/>
              <a:t>Jankowska</a:t>
            </a:r>
            <a:r>
              <a:rPr lang="en-US" dirty="0"/>
              <a:t>, A., </a:t>
            </a:r>
            <a:r>
              <a:rPr lang="en-US" dirty="0" err="1"/>
              <a:t>Milc</a:t>
            </a:r>
            <a:r>
              <a:rPr lang="en-US" dirty="0"/>
              <a:t>, M. &amp; Fryer, L. (2017). Translating audio description scripts… into English. </a:t>
            </a:r>
            <a:r>
              <a:rPr lang="en-US" i="1" dirty="0"/>
              <a:t>SKASE. Journal of translation and interpretation, 10(2), </a:t>
            </a:r>
            <a:r>
              <a:rPr lang="en-US" dirty="0"/>
              <a:t>2-16.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Ad translation: academia</a:t>
            </a:r>
            <a:endParaRPr lang="en-GB" sz="60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7A59BCFC-E955-4A9B-8C26-8E5E27733865}"/>
              </a:ext>
            </a:extLst>
          </p:cNvPr>
          <p:cNvSpPr txBox="1"/>
          <p:nvPr/>
        </p:nvSpPr>
        <p:spPr>
          <a:xfrm>
            <a:off x="727096" y="3902528"/>
            <a:ext cx="3999813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pl-PL" sz="4000" b="1" dirty="0">
                <a:latin typeface="Verdana" panose="020B0604030504040204" pitchFamily="34" charset="0"/>
                <a:ea typeface="Verdana" panose="020B0604030504040204" pitchFamily="34" charset="0"/>
              </a:rPr>
              <a:t>POLISH FILM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A1B42049-BEAA-4972-8A56-064189AC143E}"/>
              </a:ext>
            </a:extLst>
          </p:cNvPr>
          <p:cNvSpPr txBox="1"/>
          <p:nvPr/>
        </p:nvSpPr>
        <p:spPr>
          <a:xfrm>
            <a:off x="5927515" y="3865675"/>
            <a:ext cx="3397084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pl-PL" sz="4000" b="1" dirty="0">
                <a:latin typeface="Verdana" panose="020B0604030504040204" pitchFamily="34" charset="0"/>
                <a:ea typeface="Verdana" panose="020B0604030504040204" pitchFamily="34" charset="0"/>
              </a:rPr>
              <a:t>POLISH AD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685A0D7F-F493-4E00-90DE-2D7AC8B4654E}"/>
              </a:ext>
            </a:extLst>
          </p:cNvPr>
          <p:cNvSpPr txBox="1"/>
          <p:nvPr/>
        </p:nvSpPr>
        <p:spPr>
          <a:xfrm>
            <a:off x="13060611" y="3902528"/>
            <a:ext cx="3829895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pl-PL" sz="4000" b="1" dirty="0">
                <a:latin typeface="Verdana" panose="020B0604030504040204" pitchFamily="34" charset="0"/>
                <a:ea typeface="Verdana" panose="020B0604030504040204" pitchFamily="34" charset="0"/>
              </a:rPr>
              <a:t>SPANISH AD</a:t>
            </a:r>
          </a:p>
        </p:txBody>
      </p:sp>
      <p:sp>
        <p:nvSpPr>
          <p:cNvPr id="8" name="Strzałka w prawo 7">
            <a:extLst>
              <a:ext uri="{FF2B5EF4-FFF2-40B4-BE49-F238E27FC236}">
                <a16:creationId xmlns:a16="http://schemas.microsoft.com/office/drawing/2014/main" xmlns="" id="{E8340721-067C-4657-9356-3379B3B05B62}"/>
              </a:ext>
            </a:extLst>
          </p:cNvPr>
          <p:cNvSpPr/>
          <p:nvPr/>
        </p:nvSpPr>
        <p:spPr>
          <a:xfrm>
            <a:off x="9437575" y="3771899"/>
            <a:ext cx="3397083" cy="8954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trzałka w prawo 7">
            <a:extLst>
              <a:ext uri="{FF2B5EF4-FFF2-40B4-BE49-F238E27FC236}">
                <a16:creationId xmlns:a16="http://schemas.microsoft.com/office/drawing/2014/main" xmlns="" id="{A7684BCF-823E-4D28-92DB-94E947160AE3}"/>
              </a:ext>
            </a:extLst>
          </p:cNvPr>
          <p:cNvSpPr/>
          <p:nvPr/>
        </p:nvSpPr>
        <p:spPr>
          <a:xfrm>
            <a:off x="4726909" y="3939380"/>
            <a:ext cx="1017639" cy="63418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F1894DB0-AF09-458D-9EC8-2559A20F9A69}"/>
              </a:ext>
            </a:extLst>
          </p:cNvPr>
          <p:cNvSpPr txBox="1"/>
          <p:nvPr/>
        </p:nvSpPr>
        <p:spPr>
          <a:xfrm>
            <a:off x="9862487" y="3927230"/>
            <a:ext cx="2547257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pl-PL" sz="3200" dirty="0" err="1">
                <a:latin typeface="Verdana" panose="020B0604030504040204" pitchFamily="34" charset="0"/>
                <a:ea typeface="Verdana" panose="020B0604030504040204" pitchFamily="34" charset="0"/>
              </a:rPr>
              <a:t>translation</a:t>
            </a:r>
            <a:endParaRPr lang="pl-PL" sz="3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54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Ad translation: pitfalls</a:t>
            </a:r>
            <a:endParaRPr lang="en-GB" sz="6000" dirty="0"/>
          </a:p>
        </p:txBody>
      </p:sp>
      <p:sp>
        <p:nvSpPr>
          <p:cNvPr id="4" name="Symbol zastępczy tekstu 2"/>
          <p:cNvSpPr txBox="1">
            <a:spLocks/>
          </p:cNvSpPr>
          <p:nvPr/>
        </p:nvSpPr>
        <p:spPr>
          <a:xfrm>
            <a:off x="1169732" y="2639937"/>
            <a:ext cx="16496575" cy="5010543"/>
          </a:xfrm>
          <a:prstGeom prst="rect">
            <a:avLst/>
          </a:prstGeom>
        </p:spPr>
        <p:txBody>
          <a:bodyPr>
            <a:noAutofit/>
          </a:bodyPr>
          <a:lstStyle/>
          <a:p>
            <a:pPr marL="280524" marR="0" lvl="0" indent="-280524" algn="l" defTabSz="1122094" rtl="0" eaLnBrk="1" fontAlgn="auto" latinLnBrk="0" hangingPunct="1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4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Always consult the image.</a:t>
            </a:r>
          </a:p>
          <a:p>
            <a:pPr marL="280524" marR="0" lvl="0" indent="-280524" algn="l" defTabSz="1122094" rtl="0" eaLnBrk="1" fontAlgn="auto" latinLnBrk="0" hangingPunct="1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4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Adapt AD to local style.</a:t>
            </a:r>
          </a:p>
          <a:p>
            <a:pPr marL="280524" marR="0" lvl="0" indent="-280524" algn="l" defTabSz="1122094" rtl="0" eaLnBrk="1" fontAlgn="auto" latinLnBrk="0" hangingPunct="1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4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Adapt AD to cultural context.</a:t>
            </a:r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818903" y="632630"/>
            <a:ext cx="16820167" cy="1135047"/>
          </a:xfrm>
        </p:spPr>
        <p:txBody>
          <a:bodyPr>
            <a:normAutofit fontScale="90000"/>
          </a:bodyPr>
          <a:lstStyle/>
          <a:p>
            <a:r>
              <a:rPr lang="pl-PL" sz="6600" dirty="0" err="1"/>
              <a:t>translating</a:t>
            </a:r>
            <a:r>
              <a:rPr lang="en-GB" sz="6600" dirty="0"/>
              <a:t> audio description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/>
              <a:t>Module </a:t>
            </a:r>
            <a:r>
              <a:rPr lang="pl-PL" sz="4000" dirty="0"/>
              <a:t>6</a:t>
            </a:r>
            <a:endParaRPr lang="en-US" sz="4000" dirty="0"/>
          </a:p>
          <a:p>
            <a:r>
              <a:rPr lang="en-US" sz="4000" dirty="0"/>
              <a:t>Unit </a:t>
            </a:r>
            <a:r>
              <a:rPr lang="pl-PL" sz="4000" dirty="0"/>
              <a:t>3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pl-PL" sz="3500" dirty="0"/>
              <a:t>Anna </a:t>
            </a:r>
            <a:r>
              <a:rPr lang="pl-PL" sz="3500" dirty="0" err="1"/>
              <a:t>jankowska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3500" dirty="0" err="1">
                <a:latin typeface="Verdana" charset="0"/>
                <a:ea typeface="Verdana" charset="0"/>
                <a:cs typeface="Verdana" charset="0"/>
              </a:rPr>
              <a:t>Universitat</a:t>
            </a:r>
            <a:r>
              <a:rPr lang="pl-PL" sz="35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pl-PL" sz="3500" dirty="0" err="1">
                <a:latin typeface="Verdana" charset="0"/>
                <a:ea typeface="Verdana" charset="0"/>
                <a:cs typeface="Verdana" charset="0"/>
              </a:rPr>
              <a:t>autÒnoma</a:t>
            </a:r>
            <a:r>
              <a:rPr lang="pl-PL" sz="3500" dirty="0">
                <a:latin typeface="Verdana" charset="0"/>
                <a:ea typeface="Verdana" charset="0"/>
                <a:cs typeface="Verdana" charset="0"/>
              </a:rPr>
              <a:t> de </a:t>
            </a:r>
            <a:r>
              <a:rPr lang="pl-PL" sz="3500" dirty="0" err="1">
                <a:latin typeface="Verdana" charset="0"/>
                <a:ea typeface="Verdana" charset="0"/>
                <a:cs typeface="Verdana" charset="0"/>
              </a:rPr>
              <a:t>barcelona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8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Union.</a:t>
            </a:r>
            <a:endParaRPr lang="pl-PL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ad</a:t>
            </a:r>
            <a:r>
              <a:rPr lang="en-GB" dirty="0"/>
              <a:t> creation </a:t>
            </a:r>
            <a:r>
              <a:rPr lang="pl-PL" dirty="0"/>
              <a:t>WORKFLOWS</a:t>
            </a:r>
            <a:endParaRPr lang="en-GB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795512" y="2649769"/>
            <a:ext cx="6415855" cy="50105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endParaRPr lang="en-GB" dirty="0"/>
          </a:p>
          <a:p>
            <a:pPr>
              <a:lnSpc>
                <a:spcPct val="150000"/>
              </a:lnSpc>
            </a:pPr>
            <a:endParaRPr lang="en-GB" dirty="0"/>
          </a:p>
          <a:p>
            <a:pPr>
              <a:lnSpc>
                <a:spcPct val="150000"/>
              </a:lnSpc>
            </a:pPr>
            <a:endParaRPr lang="en-GB" dirty="0"/>
          </a:p>
          <a:p>
            <a:pPr>
              <a:lnSpc>
                <a:spcPct val="150000"/>
              </a:lnSpc>
            </a:pPr>
            <a:r>
              <a:rPr lang="pl-PL" dirty="0"/>
              <a:t>Translator</a:t>
            </a:r>
            <a:r>
              <a:rPr lang="en-GB" dirty="0"/>
              <a:t>.</a:t>
            </a:r>
          </a:p>
        </p:txBody>
      </p:sp>
      <p:sp>
        <p:nvSpPr>
          <p:cNvPr id="4" name="Symbol zastępczy tekstu 2"/>
          <p:cNvSpPr txBox="1">
            <a:spLocks/>
          </p:cNvSpPr>
          <p:nvPr/>
        </p:nvSpPr>
        <p:spPr>
          <a:xfrm>
            <a:off x="1169732" y="2639937"/>
            <a:ext cx="6415855" cy="5010543"/>
          </a:xfrm>
          <a:prstGeom prst="rect">
            <a:avLst/>
          </a:prstGeom>
        </p:spPr>
        <p:txBody>
          <a:bodyPr>
            <a:noAutofit/>
          </a:bodyPr>
          <a:lstStyle/>
          <a:p>
            <a:pPr marL="280524" marR="0" lvl="0" indent="-280524" algn="l" defTabSz="1122094" rtl="0" eaLnBrk="1" fontAlgn="auto" latinLnBrk="0" hangingPunct="1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40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0524" marR="0" lvl="0" indent="-280524" algn="l" defTabSz="1122094" rtl="0" eaLnBrk="1" fontAlgn="auto" latinLnBrk="0" hangingPunct="1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40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0524" marR="0" lvl="0" indent="-280524" algn="l" defTabSz="1122094" rtl="0" eaLnBrk="1" fontAlgn="auto" latinLnBrk="0" hangingPunct="1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40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0524" marR="0" lvl="0" indent="-280524" algn="l" defTabSz="1122094" rtl="0" eaLnBrk="1" fontAlgn="auto" latinLnBrk="0" hangingPunct="1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4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Individual describer.</a:t>
            </a:r>
          </a:p>
          <a:p>
            <a:pPr marL="280524" marR="0" lvl="0" indent="-280524" algn="l" defTabSz="1122094" rtl="0" eaLnBrk="1" fontAlgn="auto" latinLnBrk="0" hangingPunct="1">
              <a:lnSpc>
                <a:spcPct val="150000"/>
              </a:lnSpc>
              <a:spcBef>
                <a:spcPts val="122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40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Team of describers.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4955458" y="2566220"/>
            <a:ext cx="7978877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pl-PL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PREPARING AD SCRIPT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1111045" y="4090220"/>
            <a:ext cx="5525729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pl-PL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WRITING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10746658" y="4080388"/>
            <a:ext cx="5525729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pl-PL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TRANSLATION</a:t>
            </a:r>
          </a:p>
        </p:txBody>
      </p:sp>
      <p:sp>
        <p:nvSpPr>
          <p:cNvPr id="9" name="Strzałka w dół 8"/>
          <p:cNvSpPr/>
          <p:nvPr/>
        </p:nvSpPr>
        <p:spPr>
          <a:xfrm>
            <a:off x="3524864" y="4970206"/>
            <a:ext cx="589936" cy="899651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Strzałka w dół 9"/>
          <p:cNvSpPr/>
          <p:nvPr/>
        </p:nvSpPr>
        <p:spPr>
          <a:xfrm>
            <a:off x="13160477" y="4960373"/>
            <a:ext cx="589936" cy="899651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trzałka w dół 10"/>
          <p:cNvSpPr/>
          <p:nvPr/>
        </p:nvSpPr>
        <p:spPr>
          <a:xfrm rot="1943258">
            <a:off x="5152103" y="3234813"/>
            <a:ext cx="589936" cy="899651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Strzałka w dół 11"/>
          <p:cNvSpPr/>
          <p:nvPr/>
        </p:nvSpPr>
        <p:spPr>
          <a:xfrm rot="19014554">
            <a:off x="11956025" y="3151236"/>
            <a:ext cx="589936" cy="899651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err="1"/>
              <a:t>Why</a:t>
            </a:r>
            <a:r>
              <a:rPr lang="pl-PL" dirty="0"/>
              <a:t> </a:t>
            </a:r>
            <a:r>
              <a:rPr lang="pl-PL" dirty="0" err="1"/>
              <a:t>translation</a:t>
            </a:r>
            <a:r>
              <a:rPr lang="pl-PL" dirty="0"/>
              <a:t>?</a:t>
            </a:r>
            <a:endParaRPr lang="en-GB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Less time-consuming.</a:t>
            </a:r>
          </a:p>
          <a:p>
            <a:pPr>
              <a:lnSpc>
                <a:spcPct val="150000"/>
              </a:lnSpc>
            </a:pPr>
            <a:r>
              <a:rPr lang="en-GB" dirty="0"/>
              <a:t>More cost-effective.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Good quality.</a:t>
            </a:r>
          </a:p>
        </p:txBody>
      </p:sp>
    </p:spTree>
    <p:extLst>
      <p:ext uri="{BB962C8B-B14F-4D97-AF65-F5344CB8AC3E}">
        <p14:creationId xmlns:p14="http://schemas.microsoft.com/office/powerpoint/2010/main" val="240765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err="1"/>
              <a:t>Why</a:t>
            </a:r>
            <a:r>
              <a:rPr lang="pl-PL" dirty="0"/>
              <a:t> </a:t>
            </a:r>
            <a:r>
              <a:rPr lang="pl-PL" dirty="0" err="1"/>
              <a:t>translation</a:t>
            </a:r>
            <a:r>
              <a:rPr lang="pl-PL" dirty="0"/>
              <a:t>?</a:t>
            </a:r>
            <a:endParaRPr lang="en-GB" sz="6000" dirty="0"/>
          </a:p>
        </p:txBody>
      </p:sp>
      <p:sp>
        <p:nvSpPr>
          <p:cNvPr id="5" name="pole tekstowe 4"/>
          <p:cNvSpPr txBox="1"/>
          <p:nvPr/>
        </p:nvSpPr>
        <p:spPr>
          <a:xfrm>
            <a:off x="1209366" y="3672347"/>
            <a:ext cx="3996813" cy="70788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Film watching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6966153" y="3692012"/>
            <a:ext cx="3996813" cy="70788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4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Drafting</a:t>
            </a:r>
            <a:endParaRPr lang="en-GB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2737689" y="3682180"/>
            <a:ext cx="3996813" cy="70788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4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Cueing</a:t>
            </a:r>
            <a:endParaRPr lang="en-GB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Strzałka w prawo 7"/>
          <p:cNvSpPr/>
          <p:nvPr/>
        </p:nvSpPr>
        <p:spPr>
          <a:xfrm>
            <a:off x="5530645" y="3731341"/>
            <a:ext cx="1017639" cy="63418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trzałka w prawo 8"/>
          <p:cNvSpPr/>
          <p:nvPr/>
        </p:nvSpPr>
        <p:spPr>
          <a:xfrm>
            <a:off x="11287432" y="3721509"/>
            <a:ext cx="1017639" cy="63418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trzałka w prawo 9"/>
          <p:cNvSpPr/>
          <p:nvPr/>
        </p:nvSpPr>
        <p:spPr>
          <a:xfrm rot="5400000">
            <a:off x="14251858" y="4798141"/>
            <a:ext cx="1017639" cy="63418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ole tekstowe 10"/>
          <p:cNvSpPr txBox="1"/>
          <p:nvPr/>
        </p:nvSpPr>
        <p:spPr>
          <a:xfrm>
            <a:off x="12757355" y="5869858"/>
            <a:ext cx="3996813" cy="70788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Consulting</a:t>
            </a:r>
            <a:endParaRPr lang="en-GB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6961238" y="5869857"/>
            <a:ext cx="3996813" cy="70788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4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Proofreading</a:t>
            </a:r>
            <a:endParaRPr lang="en-GB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Strzałka w prawo 12"/>
          <p:cNvSpPr/>
          <p:nvPr/>
        </p:nvSpPr>
        <p:spPr>
          <a:xfrm rot="10800000">
            <a:off x="11262852" y="5879690"/>
            <a:ext cx="1017639" cy="63418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118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err="1"/>
              <a:t>Why</a:t>
            </a:r>
            <a:r>
              <a:rPr lang="pl-PL" dirty="0"/>
              <a:t> </a:t>
            </a:r>
            <a:r>
              <a:rPr lang="pl-PL" dirty="0" err="1"/>
              <a:t>translation</a:t>
            </a:r>
            <a:r>
              <a:rPr lang="pl-PL" dirty="0"/>
              <a:t>?</a:t>
            </a:r>
            <a:endParaRPr lang="en-GB" sz="6000" dirty="0"/>
          </a:p>
        </p:txBody>
      </p:sp>
      <p:sp>
        <p:nvSpPr>
          <p:cNvPr id="5" name="pole tekstowe 4"/>
          <p:cNvSpPr txBox="1"/>
          <p:nvPr/>
        </p:nvSpPr>
        <p:spPr>
          <a:xfrm>
            <a:off x="1209366" y="3672347"/>
            <a:ext cx="3996813" cy="70788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Film watching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6966153" y="3692012"/>
            <a:ext cx="3996813" cy="70788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4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Translating</a:t>
            </a:r>
            <a:endParaRPr lang="en-GB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Strzałka w prawo 7"/>
          <p:cNvSpPr/>
          <p:nvPr/>
        </p:nvSpPr>
        <p:spPr>
          <a:xfrm>
            <a:off x="5530645" y="3731341"/>
            <a:ext cx="1017639" cy="63418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trzałka w prawo 8"/>
          <p:cNvSpPr/>
          <p:nvPr/>
        </p:nvSpPr>
        <p:spPr>
          <a:xfrm>
            <a:off x="11287432" y="3721509"/>
            <a:ext cx="1017639" cy="63418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pole tekstowe 11"/>
          <p:cNvSpPr txBox="1"/>
          <p:nvPr/>
        </p:nvSpPr>
        <p:spPr>
          <a:xfrm>
            <a:off x="12722940" y="3657636"/>
            <a:ext cx="3996813" cy="70788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4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Proofreading</a:t>
            </a:r>
            <a:endParaRPr lang="en-GB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673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Ad translation: industry</a:t>
            </a:r>
            <a:endParaRPr lang="en-GB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To train describers in countries with little AD tradition.</a:t>
            </a:r>
          </a:p>
          <a:p>
            <a:r>
              <a:rPr lang="en-GB" dirty="0"/>
              <a:t>To provide AD in countries with little AD tradition.</a:t>
            </a:r>
          </a:p>
          <a:p>
            <a:r>
              <a:rPr lang="en-GB" dirty="0"/>
              <a:t>To provide AD in multiple languages.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397208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Ad translation: industry</a:t>
            </a:r>
            <a:endParaRPr lang="en-GB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r>
              <a:rPr lang="en-GB" dirty="0"/>
              <a:t>European Captioning Institute (Georgakopoulou, 2009).</a:t>
            </a:r>
          </a:p>
          <a:p>
            <a:r>
              <a:rPr lang="en-GB" dirty="0"/>
              <a:t>Localization service providers.</a:t>
            </a:r>
          </a:p>
          <a:p>
            <a:r>
              <a:rPr lang="en-GB" sz="4000" dirty="0"/>
              <a:t>Original productions at VOD platform</a:t>
            </a:r>
            <a:r>
              <a:rPr lang="pl-PL" sz="4000" dirty="0"/>
              <a:t>s</a:t>
            </a:r>
            <a:r>
              <a:rPr lang="en-GB" sz="4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5867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Ad translation: academia</a:t>
            </a:r>
            <a:endParaRPr lang="en-GB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Studies on time and cost-effectiveness.</a:t>
            </a:r>
          </a:p>
          <a:p>
            <a:pPr>
              <a:lnSpc>
                <a:spcPct val="150000"/>
              </a:lnSpc>
            </a:pPr>
            <a:r>
              <a:rPr lang="en-GB" dirty="0"/>
              <a:t>Studies on quality.</a:t>
            </a:r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Ad translation: </a:t>
            </a:r>
            <a:r>
              <a:rPr lang="pl-PL" dirty="0" err="1"/>
              <a:t>academia</a:t>
            </a:r>
            <a:endParaRPr lang="en-GB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r>
              <a:rPr lang="pl-PL" dirty="0" err="1"/>
              <a:t>López</a:t>
            </a:r>
            <a:r>
              <a:rPr lang="pl-PL" dirty="0"/>
              <a:t> </a:t>
            </a:r>
            <a:r>
              <a:rPr lang="pl-PL" dirty="0" err="1"/>
              <a:t>Vera</a:t>
            </a:r>
            <a:r>
              <a:rPr lang="pl-PL" dirty="0"/>
              <a:t>, J. F. (2006). </a:t>
            </a:r>
            <a:r>
              <a:rPr lang="pl-PL" dirty="0" err="1"/>
              <a:t>Translating</a:t>
            </a:r>
            <a:r>
              <a:rPr lang="pl-PL" dirty="0"/>
              <a:t> Audio </a:t>
            </a:r>
            <a:r>
              <a:rPr lang="pl-PL" dirty="0" err="1"/>
              <a:t>description</a:t>
            </a:r>
            <a:r>
              <a:rPr lang="pl-PL" dirty="0"/>
              <a:t> Scripts: The </a:t>
            </a:r>
            <a:r>
              <a:rPr lang="pl-PL" dirty="0" err="1"/>
              <a:t>Way</a:t>
            </a:r>
            <a:r>
              <a:rPr lang="pl-PL" dirty="0"/>
              <a:t> </a:t>
            </a:r>
            <a:r>
              <a:rPr lang="pl-PL" dirty="0" err="1"/>
              <a:t>Forward</a:t>
            </a:r>
            <a:r>
              <a:rPr lang="pl-PL" dirty="0"/>
              <a:t>? </a:t>
            </a:r>
            <a:r>
              <a:rPr lang="pl-PL" dirty="0" err="1"/>
              <a:t>Tentative</a:t>
            </a:r>
            <a:r>
              <a:rPr lang="pl-PL" dirty="0"/>
              <a:t> First </a:t>
            </a:r>
            <a:r>
              <a:rPr lang="pl-PL" dirty="0" err="1"/>
              <a:t>Stage</a:t>
            </a:r>
            <a:r>
              <a:rPr lang="pl-PL" dirty="0"/>
              <a:t> Project </a:t>
            </a:r>
            <a:r>
              <a:rPr lang="pl-PL" dirty="0" err="1"/>
              <a:t>Results</a:t>
            </a:r>
            <a:r>
              <a:rPr lang="pl-PL" dirty="0"/>
              <a:t>. In </a:t>
            </a:r>
            <a:r>
              <a:rPr lang="pl-PL" i="1" dirty="0" err="1"/>
              <a:t>MuTra</a:t>
            </a:r>
            <a:r>
              <a:rPr lang="pl-PL" i="1" dirty="0"/>
              <a:t> 2006 – </a:t>
            </a:r>
            <a:r>
              <a:rPr lang="pl-PL" i="1" dirty="0" err="1"/>
              <a:t>Audiovisual</a:t>
            </a:r>
            <a:r>
              <a:rPr lang="pl-PL" i="1" dirty="0"/>
              <a:t> </a:t>
            </a:r>
            <a:r>
              <a:rPr lang="pl-PL" i="1" dirty="0" err="1"/>
              <a:t>Translation</a:t>
            </a:r>
            <a:r>
              <a:rPr lang="pl-PL" i="1" dirty="0"/>
              <a:t> </a:t>
            </a:r>
            <a:r>
              <a:rPr lang="pl-PL" i="1" dirty="0" err="1"/>
              <a:t>Scenarios</a:t>
            </a:r>
            <a:r>
              <a:rPr lang="pl-PL" i="1" dirty="0"/>
              <a:t> Conference </a:t>
            </a:r>
            <a:r>
              <a:rPr lang="pl-PL" i="1" dirty="0" err="1"/>
              <a:t>Proceedings</a:t>
            </a:r>
            <a:r>
              <a:rPr lang="pl-PL" dirty="0"/>
              <a:t>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15419</TotalTime>
  <Words>440</Words>
  <Application>Microsoft Office PowerPoint</Application>
  <PresentationFormat>Personalització</PresentationFormat>
  <Paragraphs>101</Paragraphs>
  <Slides>19</Slides>
  <Notes>18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19</vt:i4>
      </vt:variant>
    </vt:vector>
  </HeadingPairs>
  <TitlesOfParts>
    <vt:vector size="20" baseType="lpstr">
      <vt:lpstr>PRIMA PAGINA - TITOLO</vt:lpstr>
      <vt:lpstr>Translating audio description</vt:lpstr>
      <vt:lpstr>ad creation WORKFLOWS</vt:lpstr>
      <vt:lpstr>Why translation?</vt:lpstr>
      <vt:lpstr>Why translation?</vt:lpstr>
      <vt:lpstr>Why translation?</vt:lpstr>
      <vt:lpstr>Ad translation: industry</vt:lpstr>
      <vt:lpstr>Ad translation: industry</vt:lpstr>
      <vt:lpstr>Ad translation: academia</vt:lpstr>
      <vt:lpstr>Ad translation: academia</vt:lpstr>
      <vt:lpstr>Ad translation: academia</vt:lpstr>
      <vt:lpstr>Ad translation: academia</vt:lpstr>
      <vt:lpstr>Ad translation: academia</vt:lpstr>
      <vt:lpstr>Ad translation: academia</vt:lpstr>
      <vt:lpstr>Ad translation: academia</vt:lpstr>
      <vt:lpstr>Ad translation: academia</vt:lpstr>
      <vt:lpstr>Ad translation: pitfalls</vt:lpstr>
      <vt:lpstr>translating audio description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Translating audio description</dc:title>
  <dc:creator>Marta Rial Pan</dc:creator>
  <cp:lastModifiedBy>1228835</cp:lastModifiedBy>
  <cp:revision>280</cp:revision>
  <dcterms:created xsi:type="dcterms:W3CDTF">2016-10-18T07:38:44Z</dcterms:created>
  <dcterms:modified xsi:type="dcterms:W3CDTF">2019-02-26T17:03:28Z</dcterms:modified>
</cp:coreProperties>
</file>