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7" r:id="rId2"/>
    <p:sldId id="331" r:id="rId3"/>
    <p:sldId id="328" r:id="rId4"/>
    <p:sldId id="353" r:id="rId5"/>
    <p:sldId id="336" r:id="rId6"/>
    <p:sldId id="346" r:id="rId7"/>
    <p:sldId id="335" r:id="rId8"/>
    <p:sldId id="333" r:id="rId9"/>
    <p:sldId id="327" r:id="rId10"/>
    <p:sldId id="337" r:id="rId11"/>
    <p:sldId id="312" r:id="rId12"/>
    <p:sldId id="338" r:id="rId13"/>
    <p:sldId id="352" r:id="rId14"/>
    <p:sldId id="349" r:id="rId15"/>
    <p:sldId id="356" r:id="rId16"/>
    <p:sldId id="351" r:id="rId17"/>
    <p:sldId id="355" r:id="rId18"/>
    <p:sldId id="344" r:id="rId19"/>
    <p:sldId id="345" r:id="rId20"/>
    <p:sldId id="361" r:id="rId21"/>
    <p:sldId id="309" r:id="rId22"/>
    <p:sldId id="303" r:id="rId23"/>
    <p:sldId id="304" r:id="rId24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91C6D8"/>
    <a:srgbClr val="BBDBE7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806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Jankowska" userId="2d226b23-63ee-45f1-92a0-2eae39989405" providerId="ADAL" clId="{AA1943FA-829C-44F6-86DB-BEA663187EA1}"/>
    <pc:docChg chg="custSel addSld modSld">
      <pc:chgData name="Anna Jankowska" userId="2d226b23-63ee-45f1-92a0-2eae39989405" providerId="ADAL" clId="{AA1943FA-829C-44F6-86DB-BEA663187EA1}" dt="2018-09-12T14:38:25.554" v="25" actId="122"/>
      <pc:docMkLst>
        <pc:docMk/>
      </pc:docMkLst>
      <pc:sldChg chg="addSp delSp modSp">
        <pc:chgData name="Anna Jankowska" userId="2d226b23-63ee-45f1-92a0-2eae39989405" providerId="ADAL" clId="{AA1943FA-829C-44F6-86DB-BEA663187EA1}" dt="2018-09-12T14:38:25.554" v="25" actId="122"/>
        <pc:sldMkLst>
          <pc:docMk/>
          <pc:sldMk cId="3827558653" sldId="347"/>
        </pc:sldMkLst>
        <pc:spChg chg="mod">
          <ac:chgData name="Anna Jankowska" userId="2d226b23-63ee-45f1-92a0-2eae39989405" providerId="ADAL" clId="{AA1943FA-829C-44F6-86DB-BEA663187EA1}" dt="2018-09-12T14:38:25.554" v="25" actId="122"/>
          <ac:spMkLst>
            <pc:docMk/>
            <pc:sldMk cId="3827558653" sldId="347"/>
            <ac:spMk id="2" creationId="{00000000-0000-0000-0000-000000000000}"/>
          </ac:spMkLst>
        </pc:spChg>
        <pc:spChg chg="del">
          <ac:chgData name="Anna Jankowska" userId="2d226b23-63ee-45f1-92a0-2eae39989405" providerId="ADAL" clId="{AA1943FA-829C-44F6-86DB-BEA663187EA1}" dt="2018-09-12T14:38:06.838" v="1" actId="478"/>
          <ac:spMkLst>
            <pc:docMk/>
            <pc:sldMk cId="3827558653" sldId="347"/>
            <ac:spMk id="3" creationId="{00000000-0000-0000-0000-000000000000}"/>
          </ac:spMkLst>
        </pc:spChg>
        <pc:spChg chg="add del mod">
          <ac:chgData name="Anna Jankowska" userId="2d226b23-63ee-45f1-92a0-2eae39989405" providerId="ADAL" clId="{AA1943FA-829C-44F6-86DB-BEA663187EA1}" dt="2018-09-12T14:38:09.380" v="2" actId="478"/>
          <ac:spMkLst>
            <pc:docMk/>
            <pc:sldMk cId="3827558653" sldId="347"/>
            <ac:spMk id="5" creationId="{CFAB0085-66EA-4DE6-A58C-A912A4CA9946}"/>
          </ac:spMkLst>
        </pc:spChg>
      </pc:sldChg>
      <pc:sldChg chg="add">
        <pc:chgData name="Anna Jankowska" userId="2d226b23-63ee-45f1-92a0-2eae39989405" providerId="ADAL" clId="{AA1943FA-829C-44F6-86DB-BEA663187EA1}" dt="2018-09-12T14:37:55.919" v="0" actId="122"/>
        <pc:sldMkLst>
          <pc:docMk/>
          <pc:sldMk cId="269689382" sldId="360"/>
        </pc:sldMkLst>
      </pc:sldChg>
    </pc:docChg>
  </pc:docChgLst>
  <pc:docChgLst>
    <pc:chgData name="Anna Jankowska" userId="2d226b23-63ee-45f1-92a0-2eae39989405" providerId="ADAL" clId="{94AB079A-6FEC-4858-B4CC-CEF6E73CD28F}"/>
    <pc:docChg chg="custSel addSld delSld modSld sldOrd">
      <pc:chgData name="Anna Jankowska" userId="2d226b23-63ee-45f1-92a0-2eae39989405" providerId="ADAL" clId="{94AB079A-6FEC-4858-B4CC-CEF6E73CD28F}" dt="2018-09-19T10:02:28.357" v="120" actId="20577"/>
      <pc:docMkLst>
        <pc:docMk/>
      </pc:docMkLst>
      <pc:sldChg chg="modSp">
        <pc:chgData name="Anna Jankowska" userId="2d226b23-63ee-45f1-92a0-2eae39989405" providerId="ADAL" clId="{94AB079A-6FEC-4858-B4CC-CEF6E73CD28F}" dt="2018-09-19T10:02:28.357" v="120" actId="20577"/>
        <pc:sldMkLst>
          <pc:docMk/>
          <pc:sldMk cId="3569002800" sldId="327"/>
        </pc:sldMkLst>
        <pc:spChg chg="mod">
          <ac:chgData name="Anna Jankowska" userId="2d226b23-63ee-45f1-92a0-2eae39989405" providerId="ADAL" clId="{94AB079A-6FEC-4858-B4CC-CEF6E73CD28F}" dt="2018-09-19T10:02:28.357" v="120" actId="20577"/>
          <ac:spMkLst>
            <pc:docMk/>
            <pc:sldMk cId="3569002800" sldId="327"/>
            <ac:spMk id="2" creationId="{00000000-0000-0000-0000-000000000000}"/>
          </ac:spMkLst>
        </pc:spChg>
      </pc:sldChg>
      <pc:sldChg chg="ord">
        <pc:chgData name="Anna Jankowska" userId="2d226b23-63ee-45f1-92a0-2eae39989405" providerId="ADAL" clId="{94AB079A-6FEC-4858-B4CC-CEF6E73CD28F}" dt="2018-09-19T09:37:03.376" v="0" actId="20577"/>
        <pc:sldMkLst>
          <pc:docMk/>
          <pc:sldMk cId="3569002800" sldId="335"/>
        </pc:sldMkLst>
      </pc:sldChg>
      <pc:sldChg chg="del">
        <pc:chgData name="Anna Jankowska" userId="2d226b23-63ee-45f1-92a0-2eae39989405" providerId="ADAL" clId="{94AB079A-6FEC-4858-B4CC-CEF6E73CD28F}" dt="2018-09-19T09:41:27.536" v="3" actId="2696"/>
        <pc:sldMkLst>
          <pc:docMk/>
          <pc:sldMk cId="3569002800" sldId="342"/>
        </pc:sldMkLst>
      </pc:sldChg>
      <pc:sldChg chg="ord">
        <pc:chgData name="Anna Jankowska" userId="2d226b23-63ee-45f1-92a0-2eae39989405" providerId="ADAL" clId="{94AB079A-6FEC-4858-B4CC-CEF6E73CD28F}" dt="2018-09-19T09:40:02.243" v="2" actId="20577"/>
        <pc:sldMkLst>
          <pc:docMk/>
          <pc:sldMk cId="3827558653" sldId="347"/>
        </pc:sldMkLst>
      </pc:sldChg>
      <pc:sldChg chg="addSp delSp modSp">
        <pc:chgData name="Anna Jankowska" userId="2d226b23-63ee-45f1-92a0-2eae39989405" providerId="ADAL" clId="{94AB079A-6FEC-4858-B4CC-CEF6E73CD28F}" dt="2018-09-19T09:47:40.245" v="89" actId="20577"/>
        <pc:sldMkLst>
          <pc:docMk/>
          <pc:sldMk cId="3915115600" sldId="354"/>
        </pc:sldMkLst>
        <pc:spChg chg="mod">
          <ac:chgData name="Anna Jankowska" userId="2d226b23-63ee-45f1-92a0-2eae39989405" providerId="ADAL" clId="{94AB079A-6FEC-4858-B4CC-CEF6E73CD28F}" dt="2018-09-19T09:47:40.245" v="89" actId="20577"/>
          <ac:spMkLst>
            <pc:docMk/>
            <pc:sldMk cId="3915115600" sldId="354"/>
            <ac:spMk id="2" creationId="{00000000-0000-0000-0000-000000000000}"/>
          </ac:spMkLst>
        </pc:spChg>
        <pc:spChg chg="mod">
          <ac:chgData name="Anna Jankowska" userId="2d226b23-63ee-45f1-92a0-2eae39989405" providerId="ADAL" clId="{94AB079A-6FEC-4858-B4CC-CEF6E73CD28F}" dt="2018-09-19T09:43:22.707" v="25" actId="20577"/>
          <ac:spMkLst>
            <pc:docMk/>
            <pc:sldMk cId="3915115600" sldId="354"/>
            <ac:spMk id="3" creationId="{00000000-0000-0000-0000-000000000000}"/>
          </ac:spMkLst>
        </pc:spChg>
        <pc:spChg chg="add del">
          <ac:chgData name="Anna Jankowska" userId="2d226b23-63ee-45f1-92a0-2eae39989405" providerId="ADAL" clId="{94AB079A-6FEC-4858-B4CC-CEF6E73CD28F}" dt="2018-09-19T09:45:03.290" v="27" actId="478"/>
          <ac:spMkLst>
            <pc:docMk/>
            <pc:sldMk cId="3915115600" sldId="354"/>
            <ac:spMk id="4" creationId="{0549448C-1FB1-4823-89DE-4E7B05D69453}"/>
          </ac:spMkLst>
        </pc:spChg>
      </pc:sldChg>
      <pc:sldChg chg="modSp add">
        <pc:chgData name="Anna Jankowska" userId="2d226b23-63ee-45f1-92a0-2eae39989405" providerId="ADAL" clId="{94AB079A-6FEC-4858-B4CC-CEF6E73CD28F}" dt="2018-09-19T09:47:49.805" v="103" actId="20577"/>
        <pc:sldMkLst>
          <pc:docMk/>
          <pc:sldMk cId="1489877581" sldId="361"/>
        </pc:sldMkLst>
        <pc:spChg chg="mod">
          <ac:chgData name="Anna Jankowska" userId="2d226b23-63ee-45f1-92a0-2eae39989405" providerId="ADAL" clId="{94AB079A-6FEC-4858-B4CC-CEF6E73CD28F}" dt="2018-09-19T09:47:49.805" v="103" actId="20577"/>
          <ac:spMkLst>
            <pc:docMk/>
            <pc:sldMk cId="1489877581" sldId="361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385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1376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527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767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4319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4316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9173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6090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0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0.wav"/><Relationship Id="rId5" Type="http://schemas.openxmlformats.org/officeDocument/2006/relationships/hyperlink" Target="http://www.scribit.org/" TargetMode="External"/><Relationship Id="rId4" Type="http://schemas.openxmlformats.org/officeDocument/2006/relationships/hyperlink" Target="http://www.youdescribe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0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0.wav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Relationship Id="rId4" Type="http://schemas.openxmlformats.org/officeDocument/2006/relationships/hyperlink" Target="https://goo.gl/obnMW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51560" y="387701"/>
            <a:ext cx="16820167" cy="1781390"/>
          </a:xfrm>
        </p:spPr>
        <p:txBody>
          <a:bodyPr>
            <a:normAutofit fontScale="90000"/>
          </a:bodyPr>
          <a:lstStyle/>
          <a:p>
            <a:r>
              <a:rPr lang="en-AU" sz="6600" dirty="0"/>
              <a:t>Crowdsourcing</a:t>
            </a:r>
            <a:r>
              <a:rPr lang="pl-PL" sz="6600" dirty="0"/>
              <a:t/>
            </a:r>
            <a:br>
              <a:rPr lang="pl-PL" sz="6600" dirty="0"/>
            </a:br>
            <a:r>
              <a:rPr lang="pl-PL" sz="6600" dirty="0"/>
              <a:t>AND online </a:t>
            </a:r>
            <a:r>
              <a:rPr lang="en-US" sz="6600" dirty="0" err="1"/>
              <a:t>COLLABOration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8" y="2169091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5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/>
              <a:t>Anna </a:t>
            </a:r>
            <a:r>
              <a:rPr lang="pl-PL" sz="3500" dirty="0" err="1"/>
              <a:t>jankowska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COLLABORATIVE </a:t>
            </a:r>
            <a:r>
              <a:rPr lang="pl-PL" dirty="0"/>
              <a:t>AD</a:t>
            </a:r>
            <a:r>
              <a:rPr lang="en-AU" dirty="0"/>
              <a:t> </a:t>
            </a:r>
            <a:r>
              <a:rPr lang="pl-PL" dirty="0" err="1"/>
              <a:t>tools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AU" sz="4000" dirty="0"/>
              <a:t>Online tool</a:t>
            </a:r>
            <a:r>
              <a:rPr lang="en-AU" dirty="0"/>
              <a:t> collaborative </a:t>
            </a:r>
            <a:r>
              <a:rPr lang="pl-PL" dirty="0"/>
              <a:t>AD </a:t>
            </a:r>
            <a:r>
              <a:rPr lang="en-AU" dirty="0"/>
              <a:t>tool</a:t>
            </a:r>
            <a:r>
              <a:rPr lang="pl-PL" dirty="0"/>
              <a:t>s</a:t>
            </a:r>
            <a:r>
              <a:rPr lang="en-AU" dirty="0"/>
              <a:t>.</a:t>
            </a:r>
            <a:endParaRPr lang="en-AU" sz="4000" dirty="0"/>
          </a:p>
          <a:p>
            <a:r>
              <a:rPr lang="en-AU" sz="4000" dirty="0">
                <a:hlinkClick r:id="rId4"/>
              </a:rPr>
              <a:t>www.youdescribe.org</a:t>
            </a:r>
            <a:endParaRPr lang="pl-PL" sz="4000" dirty="0"/>
          </a:p>
          <a:p>
            <a:r>
              <a:rPr lang="pl-PL" sz="4000" dirty="0">
                <a:hlinkClick r:id="rId5"/>
              </a:rPr>
              <a:t>www.scribit.org</a:t>
            </a:r>
            <a:r>
              <a:rPr lang="pl-PL" sz="4000" dirty="0"/>
              <a:t> 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Youdescribe</a:t>
            </a:r>
            <a:endParaRPr lang="en-GB" sz="6000" dirty="0"/>
          </a:p>
        </p:txBody>
      </p:sp>
      <p:pic>
        <p:nvPicPr>
          <p:cNvPr id="4" name="Obraz 3" title="A screen shoot from the YouDescribe page features three rows of videos.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9338" y="2085388"/>
            <a:ext cx="10489324" cy="5020484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="" xmlns:a16="http://schemas.microsoft.com/office/drawing/2014/main" id="{1602B500-B695-4790-9790-D077FFFDF455}"/>
              </a:ext>
            </a:extLst>
          </p:cNvPr>
          <p:cNvSpPr/>
          <p:nvPr/>
        </p:nvSpPr>
        <p:spPr>
          <a:xfrm>
            <a:off x="11366689" y="7281454"/>
            <a:ext cx="6547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</a:rPr>
              <a:t>https://youdescribe.org/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Youdescribe</a:t>
            </a:r>
            <a:endParaRPr lang="en-GB" sz="6000" dirty="0"/>
          </a:p>
        </p:txBody>
      </p:sp>
      <p:pic>
        <p:nvPicPr>
          <p:cNvPr id="6" name="Obraz 5" descr="A screen shoot from the YouDescribe web-based software for creating, recording, editing and publishing audio description.&#10;" title="A screen shoot from YouDescrib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7426" y="2071698"/>
            <a:ext cx="10882915" cy="5022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="" xmlns:a16="http://schemas.microsoft.com/office/drawing/2014/main" id="{364E6039-0528-4358-868B-E058A021362E}"/>
              </a:ext>
            </a:extLst>
          </p:cNvPr>
          <p:cNvSpPr/>
          <p:nvPr/>
        </p:nvSpPr>
        <p:spPr>
          <a:xfrm>
            <a:off x="11366689" y="7281454"/>
            <a:ext cx="65473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</a:rPr>
              <a:t>https://youdescribe.org/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27003" y="499192"/>
            <a:ext cx="14786904" cy="1988345"/>
          </a:xfrm>
        </p:spPr>
        <p:txBody>
          <a:bodyPr>
            <a:normAutofit/>
          </a:bodyPr>
          <a:lstStyle/>
          <a:p>
            <a:r>
              <a:rPr lang="pl-PL" sz="6000"/>
              <a:t>scribit</a:t>
            </a:r>
            <a:endParaRPr lang="en-AU" sz="6000" dirty="0"/>
          </a:p>
        </p:txBody>
      </p:sp>
      <p:pic>
        <p:nvPicPr>
          <p:cNvPr id="6" name="Imagen 5" descr="Scribit logo: an eye-shaped purple speech bubble. Below a sign: &quot;scribit&quot;." title="Scribit logo">
            <a:extLst>
              <a:ext uri="{FF2B5EF4-FFF2-40B4-BE49-F238E27FC236}">
                <a16:creationId xmlns="" xmlns:a16="http://schemas.microsoft.com/office/drawing/2014/main" id="{E75D15F4-CBC3-4ACE-BAF9-C3F78406E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9382" y="2733675"/>
            <a:ext cx="5724525" cy="4819650"/>
          </a:xfrm>
          <a:prstGeom prst="rect">
            <a:avLst/>
          </a:prstGeom>
        </p:spPr>
      </p:pic>
      <p:sp>
        <p:nvSpPr>
          <p:cNvPr id="11" name="Symbol zastępczy tekstu 2">
            <a:extLst>
              <a:ext uri="{FF2B5EF4-FFF2-40B4-BE49-F238E27FC236}">
                <a16:creationId xmlns="" xmlns:a16="http://schemas.microsoft.com/office/drawing/2014/main" id="{6C7598EE-3B61-46FC-AF65-B324C10A33A8}"/>
              </a:ext>
            </a:extLst>
          </p:cNvPr>
          <p:cNvSpPr txBox="1">
            <a:spLocks/>
          </p:cNvSpPr>
          <p:nvPr/>
        </p:nvSpPr>
        <p:spPr>
          <a:xfrm>
            <a:off x="1017332" y="2487537"/>
            <a:ext cx="16496575" cy="5010543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be launched in 2018.</a:t>
            </a:r>
          </a:p>
          <a:p>
            <a:r>
              <a:rPr lang="en-US" dirty="0"/>
              <a:t>Create descriptions for online videos.</a:t>
            </a:r>
          </a:p>
          <a:p>
            <a:r>
              <a:rPr lang="en-US" dirty="0"/>
              <a:t>Descriptions are voiced by synthetic speech.</a:t>
            </a:r>
          </a:p>
        </p:txBody>
      </p:sp>
    </p:spTree>
    <p:extLst>
      <p:ext uri="{BB962C8B-B14F-4D97-AF65-F5344CB8AC3E}">
        <p14:creationId xmlns:p14="http://schemas.microsoft.com/office/powerpoint/2010/main" val="94010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/>
              <a:t>Crowdsourcing for AD writing</a:t>
            </a:r>
            <a:r>
              <a:rPr lang="en-US" dirty="0"/>
              <a:t> in 2017.</a:t>
            </a:r>
          </a:p>
          <a:p>
            <a:pPr>
              <a:lnSpc>
                <a:spcPct val="150000"/>
              </a:lnSpc>
            </a:pPr>
            <a:r>
              <a:rPr lang="en-US" sz="4000" dirty="0"/>
              <a:t>11 team members.</a:t>
            </a:r>
          </a:p>
          <a:p>
            <a:pPr>
              <a:lnSpc>
                <a:spcPct val="150000"/>
              </a:lnSpc>
            </a:pPr>
            <a:r>
              <a:rPr lang="en-US" dirty="0"/>
              <a:t>Workflow: </a:t>
            </a:r>
            <a:r>
              <a:rPr lang="en-US" dirty="0" err="1"/>
              <a:t>crowdwriting</a:t>
            </a:r>
            <a:r>
              <a:rPr lang="en-US" dirty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53331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pic>
        <p:nvPicPr>
          <p:cNvPr id="19" name="Imagen 18" title="Document">
            <a:extLst>
              <a:ext uri="{FF2B5EF4-FFF2-40B4-BE49-F238E27FC236}">
                <a16:creationId xmlns="" xmlns:a16="http://schemas.microsoft.com/office/drawing/2014/main" id="{FFDF25DA-5EB7-44B2-968E-5E66BD6337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573" y="5851314"/>
            <a:ext cx="2203014" cy="2203014"/>
          </a:xfrm>
          <a:prstGeom prst="rect">
            <a:avLst/>
          </a:prstGeom>
        </p:spPr>
      </p:pic>
      <p:sp>
        <p:nvSpPr>
          <p:cNvPr id="27" name="Cerrar llave 26">
            <a:extLst>
              <a:ext uri="{FF2B5EF4-FFF2-40B4-BE49-F238E27FC236}">
                <a16:creationId xmlns="" xmlns:a16="http://schemas.microsoft.com/office/drawing/2014/main" id="{FCBBCB7C-C5A4-4CD3-A747-CFBF0A9206A2}"/>
              </a:ext>
            </a:extLst>
          </p:cNvPr>
          <p:cNvSpPr/>
          <p:nvPr/>
        </p:nvSpPr>
        <p:spPr>
          <a:xfrm rot="5400000">
            <a:off x="9140129" y="-504121"/>
            <a:ext cx="783771" cy="10922867"/>
          </a:xfrm>
          <a:prstGeom prst="rightBrac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4" name="Grupo 3" title="Group of silhouettes">
            <a:extLst>
              <a:ext uri="{FF2B5EF4-FFF2-40B4-BE49-F238E27FC236}">
                <a16:creationId xmlns="" xmlns:a16="http://schemas.microsoft.com/office/drawing/2014/main" id="{F08ED7BC-4DBC-4D7F-B105-C440AE7D5CF9}"/>
              </a:ext>
            </a:extLst>
          </p:cNvPr>
          <p:cNvGrpSpPr/>
          <p:nvPr/>
        </p:nvGrpSpPr>
        <p:grpSpPr>
          <a:xfrm>
            <a:off x="3883248" y="2698796"/>
            <a:ext cx="11110201" cy="1714254"/>
            <a:chOff x="3883248" y="2698796"/>
            <a:chExt cx="11110201" cy="1714254"/>
          </a:xfrm>
        </p:grpSpPr>
        <p:grpSp>
          <p:nvGrpSpPr>
            <p:cNvPr id="3" name="Grupo 2">
              <a:extLst>
                <a:ext uri="{FF2B5EF4-FFF2-40B4-BE49-F238E27FC236}">
                  <a16:creationId xmlns="" xmlns:a16="http://schemas.microsoft.com/office/drawing/2014/main" id="{CF3FCD61-DC9F-4A6E-A432-BDB8CCBA9EA3}"/>
                </a:ext>
              </a:extLst>
            </p:cNvPr>
            <p:cNvGrpSpPr/>
            <p:nvPr/>
          </p:nvGrpSpPr>
          <p:grpSpPr>
            <a:xfrm>
              <a:off x="3883248" y="2698796"/>
              <a:ext cx="10271399" cy="1714254"/>
              <a:chOff x="4809869" y="2732868"/>
              <a:chExt cx="10271399" cy="1714254"/>
            </a:xfrm>
          </p:grpSpPr>
          <p:grpSp>
            <p:nvGrpSpPr>
              <p:cNvPr id="26" name="Grupo 25">
                <a:extLst>
                  <a:ext uri="{FF2B5EF4-FFF2-40B4-BE49-F238E27FC236}">
                    <a16:creationId xmlns="" xmlns:a16="http://schemas.microsoft.com/office/drawing/2014/main" id="{8CBD3A01-0C1E-48CE-86B3-2FC5DB88A264}"/>
                  </a:ext>
                </a:extLst>
              </p:cNvPr>
              <p:cNvGrpSpPr/>
              <p:nvPr/>
            </p:nvGrpSpPr>
            <p:grpSpPr>
              <a:xfrm>
                <a:off x="5867687" y="2732868"/>
                <a:ext cx="9213581" cy="1545685"/>
                <a:chOff x="3093822" y="2240013"/>
                <a:chExt cx="11361230" cy="1985781"/>
              </a:xfrm>
            </p:grpSpPr>
            <p:pic>
              <p:nvPicPr>
                <p:cNvPr id="13" name="Imagen 12" descr="Person icon.">
                  <a:extLst>
                    <a:ext uri="{FF2B5EF4-FFF2-40B4-BE49-F238E27FC236}">
                      <a16:creationId xmlns="" xmlns:a16="http://schemas.microsoft.com/office/drawing/2014/main" id="{5BE5181A-CEF1-4E5C-B258-49F8242930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34593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14" name="Imagen 13" descr="Person icon.">
                  <a:extLst>
                    <a:ext uri="{FF2B5EF4-FFF2-40B4-BE49-F238E27FC236}">
                      <a16:creationId xmlns="" xmlns:a16="http://schemas.microsoft.com/office/drawing/2014/main" id="{83250332-A61A-4AF7-86B6-98E1EEC839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87669" y="2240013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15" name="Imagen 14" descr="Person icon.">
                  <a:extLst>
                    <a:ext uri="{FF2B5EF4-FFF2-40B4-BE49-F238E27FC236}">
                      <a16:creationId xmlns="" xmlns:a16="http://schemas.microsoft.com/office/drawing/2014/main" id="{2C81C0E1-51B2-44CB-8634-B903D97FC0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93822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16" name="Imagen 15" descr="Person icon.">
                  <a:extLst>
                    <a:ext uri="{FF2B5EF4-FFF2-40B4-BE49-F238E27FC236}">
                      <a16:creationId xmlns="" xmlns:a16="http://schemas.microsoft.com/office/drawing/2014/main" id="{5126BBC2-056E-4B19-9FB2-B6F7369B69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40746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17" name="Imagen 16" descr="Person icon.">
                  <a:extLst>
                    <a:ext uri="{FF2B5EF4-FFF2-40B4-BE49-F238E27FC236}">
                      <a16:creationId xmlns="" xmlns:a16="http://schemas.microsoft.com/office/drawing/2014/main" id="{77266347-8592-449A-A31D-9A40873907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478232" y="2240013"/>
                  <a:ext cx="1976820" cy="1976820"/>
                </a:xfrm>
                <a:prstGeom prst="rect">
                  <a:avLst/>
                </a:prstGeom>
              </p:spPr>
            </p:pic>
          </p:grpSp>
          <p:grpSp>
            <p:nvGrpSpPr>
              <p:cNvPr id="11" name="Grupo 10">
                <a:extLst>
                  <a:ext uri="{FF2B5EF4-FFF2-40B4-BE49-F238E27FC236}">
                    <a16:creationId xmlns="" xmlns:a16="http://schemas.microsoft.com/office/drawing/2014/main" id="{65C384FE-A443-4C1E-9284-001244BA3214}"/>
                  </a:ext>
                </a:extLst>
              </p:cNvPr>
              <p:cNvGrpSpPr/>
              <p:nvPr/>
            </p:nvGrpSpPr>
            <p:grpSpPr>
              <a:xfrm>
                <a:off x="4809869" y="2901437"/>
                <a:ext cx="9213581" cy="1545685"/>
                <a:chOff x="3093822" y="2240013"/>
                <a:chExt cx="11361230" cy="1985781"/>
              </a:xfrm>
            </p:grpSpPr>
            <p:pic>
              <p:nvPicPr>
                <p:cNvPr id="12" name="Imagen 11" descr="Person icon.">
                  <a:extLst>
                    <a:ext uri="{FF2B5EF4-FFF2-40B4-BE49-F238E27FC236}">
                      <a16:creationId xmlns="" xmlns:a16="http://schemas.microsoft.com/office/drawing/2014/main" id="{F3DFD7D7-DCC7-4661-812C-8BBFF13B08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134593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18" name="Imagen 17" descr="Person icon.">
                  <a:extLst>
                    <a:ext uri="{FF2B5EF4-FFF2-40B4-BE49-F238E27FC236}">
                      <a16:creationId xmlns="" xmlns:a16="http://schemas.microsoft.com/office/drawing/2014/main" id="{900C11C4-D269-441A-8FE8-7EDC995B10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87669" y="2240013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20" name="Imagen 19" descr="Person icon.">
                  <a:extLst>
                    <a:ext uri="{FF2B5EF4-FFF2-40B4-BE49-F238E27FC236}">
                      <a16:creationId xmlns="" xmlns:a16="http://schemas.microsoft.com/office/drawing/2014/main" id="{54CFCCB0-0E38-4C69-A8B8-C6F5ECD6C5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93822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21" name="Imagen 20" descr="Person icon.">
                  <a:extLst>
                    <a:ext uri="{FF2B5EF4-FFF2-40B4-BE49-F238E27FC236}">
                      <a16:creationId xmlns="" xmlns:a16="http://schemas.microsoft.com/office/drawing/2014/main" id="{0133C5C4-A566-4280-B956-3FD12B9DA68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40746" y="2248974"/>
                  <a:ext cx="1976820" cy="1976820"/>
                </a:xfrm>
                <a:prstGeom prst="rect">
                  <a:avLst/>
                </a:prstGeom>
              </p:spPr>
            </p:pic>
            <p:pic>
              <p:nvPicPr>
                <p:cNvPr id="22" name="Imagen 21" descr="Person icon.">
                  <a:extLst>
                    <a:ext uri="{FF2B5EF4-FFF2-40B4-BE49-F238E27FC236}">
                      <a16:creationId xmlns="" xmlns:a16="http://schemas.microsoft.com/office/drawing/2014/main" id="{E0D85439-7215-444D-847F-B6D5B399F9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478232" y="2240013"/>
                  <a:ext cx="1976820" cy="1976820"/>
                </a:xfrm>
                <a:prstGeom prst="rect">
                  <a:avLst/>
                </a:prstGeom>
              </p:spPr>
            </p:pic>
          </p:grpSp>
        </p:grpSp>
        <p:pic>
          <p:nvPicPr>
            <p:cNvPr id="23" name="Imagen 22" descr="Person icon.">
              <a:extLst>
                <a:ext uri="{FF2B5EF4-FFF2-40B4-BE49-F238E27FC236}">
                  <a16:creationId xmlns="" xmlns:a16="http://schemas.microsoft.com/office/drawing/2014/main" id="{F0FBFCA3-0E97-42F7-A697-4C0F1C628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90313" y="2779494"/>
              <a:ext cx="1603136" cy="15387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235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/>
              <a:t>Crowdsourcing for AD translation in 2018.</a:t>
            </a:r>
          </a:p>
          <a:p>
            <a:r>
              <a:rPr lang="en-US" dirty="0"/>
              <a:t>5 team members.</a:t>
            </a:r>
            <a:endParaRPr lang="pl-PL" dirty="0"/>
          </a:p>
          <a:p>
            <a:r>
              <a:rPr lang="pl-PL" dirty="0" err="1"/>
              <a:t>Workflow</a:t>
            </a:r>
            <a:r>
              <a:rPr lang="pl-PL" dirty="0"/>
              <a:t>: </a:t>
            </a:r>
            <a:r>
              <a:rPr lang="pl-PL" dirty="0" err="1"/>
              <a:t>crowdtranslation</a:t>
            </a:r>
            <a:r>
              <a:rPr lang="pl-PL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9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grpSp>
        <p:nvGrpSpPr>
          <p:cNvPr id="26" name="Grupo 25" title="Group of silhouettes">
            <a:extLst>
              <a:ext uri="{FF2B5EF4-FFF2-40B4-BE49-F238E27FC236}">
                <a16:creationId xmlns="" xmlns:a16="http://schemas.microsoft.com/office/drawing/2014/main" id="{8CBD3A01-0C1E-48CE-86B3-2FC5DB88A264}"/>
              </a:ext>
            </a:extLst>
          </p:cNvPr>
          <p:cNvGrpSpPr/>
          <p:nvPr/>
        </p:nvGrpSpPr>
        <p:grpSpPr>
          <a:xfrm>
            <a:off x="4245427" y="2765058"/>
            <a:ext cx="9213581" cy="1545685"/>
            <a:chOff x="3093822" y="2240013"/>
            <a:chExt cx="11361230" cy="1985781"/>
          </a:xfrm>
        </p:grpSpPr>
        <p:pic>
          <p:nvPicPr>
            <p:cNvPr id="13" name="Imagen 12" descr="Person icon.">
              <a:extLst>
                <a:ext uri="{FF2B5EF4-FFF2-40B4-BE49-F238E27FC236}">
                  <a16:creationId xmlns="" xmlns:a16="http://schemas.microsoft.com/office/drawing/2014/main" id="{5BE5181A-CEF1-4E5C-B258-49F824293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4593" y="2248974"/>
              <a:ext cx="1976820" cy="1976820"/>
            </a:xfrm>
            <a:prstGeom prst="rect">
              <a:avLst/>
            </a:prstGeom>
          </p:spPr>
        </p:pic>
        <p:pic>
          <p:nvPicPr>
            <p:cNvPr id="14" name="Imagen 13" descr="Person icon.">
              <a:extLst>
                <a:ext uri="{FF2B5EF4-FFF2-40B4-BE49-F238E27FC236}">
                  <a16:creationId xmlns="" xmlns:a16="http://schemas.microsoft.com/office/drawing/2014/main" id="{83250332-A61A-4AF7-86B6-98E1EEC83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7669" y="2240013"/>
              <a:ext cx="1976820" cy="1976820"/>
            </a:xfrm>
            <a:prstGeom prst="rect">
              <a:avLst/>
            </a:prstGeom>
          </p:spPr>
        </p:pic>
        <p:pic>
          <p:nvPicPr>
            <p:cNvPr id="15" name="Imagen 14" descr="Person icon.">
              <a:extLst>
                <a:ext uri="{FF2B5EF4-FFF2-40B4-BE49-F238E27FC236}">
                  <a16:creationId xmlns="" xmlns:a16="http://schemas.microsoft.com/office/drawing/2014/main" id="{2C81C0E1-51B2-44CB-8634-B903D97FC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3822" y="2248974"/>
              <a:ext cx="1976820" cy="1976820"/>
            </a:xfrm>
            <a:prstGeom prst="rect">
              <a:avLst/>
            </a:prstGeom>
          </p:spPr>
        </p:pic>
        <p:pic>
          <p:nvPicPr>
            <p:cNvPr id="16" name="Imagen 15" descr="Person icon.">
              <a:extLst>
                <a:ext uri="{FF2B5EF4-FFF2-40B4-BE49-F238E27FC236}">
                  <a16:creationId xmlns="" xmlns:a16="http://schemas.microsoft.com/office/drawing/2014/main" id="{5126BBC2-056E-4B19-9FB2-B6F7369B6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0746" y="2248974"/>
              <a:ext cx="1976820" cy="1976820"/>
            </a:xfrm>
            <a:prstGeom prst="rect">
              <a:avLst/>
            </a:prstGeom>
          </p:spPr>
        </p:pic>
        <p:pic>
          <p:nvPicPr>
            <p:cNvPr id="17" name="Imagen 16" descr="Person icon.">
              <a:extLst>
                <a:ext uri="{FF2B5EF4-FFF2-40B4-BE49-F238E27FC236}">
                  <a16:creationId xmlns="" xmlns:a16="http://schemas.microsoft.com/office/drawing/2014/main" id="{77266347-8592-449A-A31D-9A4087390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78232" y="2240013"/>
              <a:ext cx="1976820" cy="1976820"/>
            </a:xfrm>
            <a:prstGeom prst="rect">
              <a:avLst/>
            </a:prstGeom>
          </p:spPr>
        </p:pic>
      </p:grpSp>
      <p:pic>
        <p:nvPicPr>
          <p:cNvPr id="19" name="Imagen 18" title="Document">
            <a:extLst>
              <a:ext uri="{FF2B5EF4-FFF2-40B4-BE49-F238E27FC236}">
                <a16:creationId xmlns="" xmlns:a16="http://schemas.microsoft.com/office/drawing/2014/main" id="{FFDF25DA-5EB7-44B2-968E-5E66BD6337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441" y="5524742"/>
            <a:ext cx="2203014" cy="2203014"/>
          </a:xfrm>
          <a:prstGeom prst="rect">
            <a:avLst/>
          </a:prstGeom>
        </p:spPr>
      </p:pic>
      <p:sp>
        <p:nvSpPr>
          <p:cNvPr id="27" name="Cerrar llave 26">
            <a:extLst>
              <a:ext uri="{FF2B5EF4-FFF2-40B4-BE49-F238E27FC236}">
                <a16:creationId xmlns="" xmlns:a16="http://schemas.microsoft.com/office/drawing/2014/main" id="{FCBBCB7C-C5A4-4CD3-A747-CFBF0A9206A2}"/>
              </a:ext>
            </a:extLst>
          </p:cNvPr>
          <p:cNvSpPr/>
          <p:nvPr/>
        </p:nvSpPr>
        <p:spPr>
          <a:xfrm rot="5400000">
            <a:off x="8444077" y="182530"/>
            <a:ext cx="783771" cy="9026247"/>
          </a:xfrm>
          <a:prstGeom prst="rightBrac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80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 err="1"/>
              <a:t>Crowdtranslation</a:t>
            </a:r>
            <a:r>
              <a:rPr lang="en-US" sz="4000" dirty="0"/>
              <a:t> is less time-consuming.</a:t>
            </a:r>
          </a:p>
          <a:p>
            <a:r>
              <a:rPr lang="en-US" dirty="0" err="1"/>
              <a:t>Crowdtranslation</a:t>
            </a:r>
            <a:r>
              <a:rPr lang="en-US" dirty="0"/>
              <a:t> is more effective.</a:t>
            </a:r>
          </a:p>
          <a:p>
            <a:r>
              <a:rPr lang="en-US" dirty="0" err="1"/>
              <a:t>Crowdtranslation</a:t>
            </a:r>
            <a:r>
              <a:rPr lang="en-US" dirty="0"/>
              <a:t> and </a:t>
            </a:r>
            <a:r>
              <a:rPr lang="en-US" dirty="0" err="1"/>
              <a:t>crowdwriting</a:t>
            </a:r>
            <a:r>
              <a:rPr lang="en-US" dirty="0"/>
              <a:t> could be implemented.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AUDIO DESCRIPTION Crowdsourcing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" dirty="0"/>
              <a:t>Jankowska, A. (2018). Translation, crowdsourcing, collaboration and quality in audio description</a:t>
            </a:r>
            <a:r>
              <a:rPr lang="pl-PL" dirty="0"/>
              <a:t>, </a:t>
            </a:r>
            <a:r>
              <a:rPr lang="pl-PL" dirty="0">
                <a:hlinkClick r:id="rId4"/>
              </a:rPr>
              <a:t>https://goo.gl/obnMWa</a:t>
            </a:r>
            <a:r>
              <a:rPr lang="pl-PL" dirty="0"/>
              <a:t> 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crowDsourcing?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457200" y="3401937"/>
            <a:ext cx="17449800" cy="15764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5000" dirty="0"/>
              <a:t>CROWD </a:t>
            </a:r>
            <a:r>
              <a:rPr lang="pl-PL" sz="5000" b="1" dirty="0"/>
              <a:t>+</a:t>
            </a:r>
            <a:r>
              <a:rPr lang="pl-PL" sz="5000" dirty="0"/>
              <a:t> OUTSOURCING </a:t>
            </a:r>
            <a:r>
              <a:rPr lang="pl-PL" sz="5000" b="1" dirty="0"/>
              <a:t>= </a:t>
            </a:r>
            <a:r>
              <a:rPr lang="pl-PL" sz="5000" dirty="0"/>
              <a:t>CROWDSOURCING</a:t>
            </a:r>
            <a:endParaRPr lang="en-GB" sz="5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New </a:t>
            </a:r>
            <a:r>
              <a:rPr lang="pl-PL" dirty="0" err="1"/>
              <a:t>workflows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New </a:t>
            </a:r>
            <a:r>
              <a:rPr lang="pl-PL" dirty="0" err="1"/>
              <a:t>workflows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en-AU" sz="4000" dirty="0"/>
              <a:t>already being implemented.</a:t>
            </a:r>
          </a:p>
          <a:p>
            <a:pPr>
              <a:lnSpc>
                <a:spcPct val="150000"/>
              </a:lnSpc>
            </a:pPr>
            <a:r>
              <a:rPr lang="en-AU" dirty="0"/>
              <a:t>We need more industry and academic reserach.</a:t>
            </a:r>
            <a:endParaRPr lang="en-AU" sz="4000" dirty="0"/>
          </a:p>
        </p:txBody>
      </p:sp>
    </p:spTree>
    <p:extLst>
      <p:ext uri="{BB962C8B-B14F-4D97-AF65-F5344CB8AC3E}">
        <p14:creationId xmlns:p14="http://schemas.microsoft.com/office/powerpoint/2010/main" val="148987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18903" y="632630"/>
            <a:ext cx="16820167" cy="1135047"/>
          </a:xfrm>
        </p:spPr>
        <p:txBody>
          <a:bodyPr>
            <a:normAutofit fontScale="90000"/>
          </a:bodyPr>
          <a:lstStyle/>
          <a:p>
            <a:r>
              <a:rPr lang="en-AU" sz="6600" dirty="0"/>
              <a:t>Crowdsourcing</a:t>
            </a:r>
            <a:r>
              <a:rPr lang="pl-PL" sz="6600" dirty="0"/>
              <a:t/>
            </a:r>
            <a:br>
              <a:rPr lang="pl-PL" sz="6600" dirty="0"/>
            </a:br>
            <a:r>
              <a:rPr lang="pl-PL" sz="6600" dirty="0"/>
              <a:t>AND online </a:t>
            </a:r>
            <a:r>
              <a:rPr lang="en-US" sz="6600" dirty="0" err="1"/>
              <a:t>COLLABOration</a:t>
            </a:r>
            <a:endParaRPr lang="en-GB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279844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5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/>
              <a:t>Anna </a:t>
            </a:r>
            <a:r>
              <a:rPr lang="pl-PL" sz="3500" dirty="0" err="1"/>
              <a:t>jankowska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crow</a:t>
            </a:r>
            <a:r>
              <a:rPr lang="pl-PL" dirty="0"/>
              <a:t>D</a:t>
            </a:r>
            <a:r>
              <a:rPr lang="en-GB" dirty="0"/>
              <a:t>sourcing?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dirty="0"/>
              <a:t> </a:t>
            </a:r>
            <a:r>
              <a:rPr lang="en" dirty="0"/>
              <a:t>Crowdsourcing</a:t>
            </a:r>
            <a:r>
              <a:rPr lang="en-US" dirty="0"/>
              <a:t> is the act of taking a job traditionally performed by a designated agent (usually an employee) </a:t>
            </a:r>
            <a:r>
              <a:rPr lang="pl-PL" dirty="0"/>
              <a:t>               </a:t>
            </a:r>
            <a:r>
              <a:rPr lang="en-US" dirty="0"/>
              <a:t>and outsourcing it to an undefined, generally large </a:t>
            </a:r>
            <a:r>
              <a:rPr lang="pl-PL" dirty="0"/>
              <a:t>                   </a:t>
            </a:r>
            <a:r>
              <a:rPr lang="en-US" dirty="0"/>
              <a:t>group</a:t>
            </a:r>
            <a:r>
              <a:rPr lang="pl-PL" dirty="0"/>
              <a:t> </a:t>
            </a:r>
            <a:r>
              <a:rPr lang="en-US" dirty="0"/>
              <a:t>of people in the form of an open call.</a:t>
            </a:r>
            <a:endParaRPr lang="pl-PL" dirty="0"/>
          </a:p>
          <a:p>
            <a:pPr marL="0" indent="0" algn="r">
              <a:buNone/>
            </a:pPr>
            <a:r>
              <a:rPr lang="pl-PL" sz="4000" dirty="0"/>
              <a:t>(</a:t>
            </a:r>
            <a:r>
              <a:rPr lang="pl-PL" sz="4000" dirty="0" err="1"/>
              <a:t>Howe</a:t>
            </a:r>
            <a:r>
              <a:rPr lang="pl-PL" sz="4000" dirty="0"/>
              <a:t>, 2006)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dirty="0"/>
              <a:t> </a:t>
            </a:r>
            <a:endParaRPr lang="en-GB" sz="4000" dirty="0"/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4989BAB6-C150-4978-860C-8D56E13AC242}"/>
              </a:ext>
            </a:extLst>
          </p:cNvPr>
          <p:cNvSpPr txBox="1"/>
          <p:nvPr/>
        </p:nvSpPr>
        <p:spPr>
          <a:xfrm>
            <a:off x="7151914" y="1736423"/>
            <a:ext cx="3984172" cy="47089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pl-PL" sz="30000" b="1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3636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translation</a:t>
            </a:r>
            <a:r>
              <a:rPr lang="pl-PL" dirty="0"/>
              <a:t> </a:t>
            </a:r>
            <a:r>
              <a:rPr lang="pl-PL" dirty="0" err="1"/>
              <a:t>crowdsourcing</a:t>
            </a:r>
            <a:r>
              <a:rPr lang="pl-PL" dirty="0"/>
              <a:t> </a:t>
            </a:r>
            <a:r>
              <a:rPr lang="pl-PL" dirty="0" err="1"/>
              <a:t>types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 err="1"/>
              <a:t>Jiménez-Crespo</a:t>
            </a:r>
            <a:r>
              <a:rPr lang="en-US" dirty="0"/>
              <a:t>, </a:t>
            </a:r>
            <a:r>
              <a:rPr lang="pl-PL" dirty="0"/>
              <a:t>M.</a:t>
            </a:r>
            <a:r>
              <a:rPr lang="en-US" dirty="0"/>
              <a:t> A. (2017). </a:t>
            </a:r>
            <a:r>
              <a:rPr lang="en-US" i="1" dirty="0" err="1"/>
              <a:t>Crowdsourcing</a:t>
            </a:r>
            <a:r>
              <a:rPr lang="en-US" i="1" dirty="0"/>
              <a:t> and Online Collaborative Translations. Expanding the limits of Translation Studies</a:t>
            </a:r>
            <a:r>
              <a:rPr lang="en-US" dirty="0"/>
              <a:t>. Amsterdam and Philadelphia: John </a:t>
            </a:r>
            <a:r>
              <a:rPr lang="en-US" dirty="0" err="1"/>
              <a:t>Benjamins</a:t>
            </a:r>
            <a:r>
              <a:rPr lang="pl-PL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translation crowdsourcing types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GB" dirty="0"/>
              <a:t>Translation crowdsourcing.</a:t>
            </a:r>
          </a:p>
          <a:p>
            <a:r>
              <a:rPr lang="en-GB" sz="4000" dirty="0"/>
              <a:t>Online collaborative translation.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183244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ONLINE COLLABORATIVE TRANSLATION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dirty="0"/>
              <a:t>Collaborative translation processes in the web</a:t>
            </a:r>
            <a:r>
              <a:rPr lang="pl-PL" dirty="0"/>
              <a:t>                         </a:t>
            </a:r>
            <a:r>
              <a:rPr lang="en-GB" dirty="0"/>
              <a:t>initiated by self-organized on-line communities in which participants collaborate with motivations other </a:t>
            </a:r>
            <a:r>
              <a:rPr lang="pl-PL" dirty="0" err="1"/>
              <a:t>than</a:t>
            </a:r>
            <a:r>
              <a:rPr lang="pl-PL" dirty="0"/>
              <a:t> </a:t>
            </a:r>
            <a:r>
              <a:rPr lang="en-GB" dirty="0"/>
              <a:t>monetary. </a:t>
            </a:r>
          </a:p>
          <a:p>
            <a:pPr marL="0" indent="0" algn="r">
              <a:buNone/>
            </a:pPr>
            <a:r>
              <a:rPr lang="en-GB" sz="4000" dirty="0"/>
              <a:t>       (</a:t>
            </a:r>
            <a:r>
              <a:rPr lang="en-GB" dirty="0"/>
              <a:t>Jimenez-Crespo, 2017: 25)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Translation crowdsourcing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/>
              <a:t>Collaborative translation processes performed through dedicated web platforms that are initiated by companies</a:t>
            </a:r>
            <a:endParaRPr lang="pl-PL" dirty="0"/>
          </a:p>
          <a:p>
            <a:pPr marL="0" indent="0" algn="ctr">
              <a:buNone/>
            </a:pPr>
            <a:r>
              <a:rPr lang="en-US" dirty="0"/>
              <a:t>or</a:t>
            </a:r>
            <a:r>
              <a:rPr lang="pl-PL" dirty="0"/>
              <a:t> </a:t>
            </a:r>
            <a:r>
              <a:rPr lang="en-US" dirty="0"/>
              <a:t>organizations and in which participants collaborate with motivations other than those strictly monetary. </a:t>
            </a:r>
            <a:endParaRPr lang="pl-PL" dirty="0"/>
          </a:p>
          <a:p>
            <a:pPr marL="0" indent="0" algn="r">
              <a:buNone/>
            </a:pPr>
            <a:r>
              <a:rPr lang="pl-PL" sz="4000" dirty="0"/>
              <a:t>       (</a:t>
            </a:r>
            <a:r>
              <a:rPr lang="pl-PL" dirty="0" err="1"/>
              <a:t>Jimenez-Crespo</a:t>
            </a:r>
            <a:r>
              <a:rPr lang="pl-PL" dirty="0"/>
              <a:t>, 2017: 25)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happens</a:t>
            </a:r>
            <a:r>
              <a:rPr lang="pl-PL" dirty="0"/>
              <a:t> in AD?</a:t>
            </a:r>
            <a:endParaRPr lang="en-AU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000" dirty="0"/>
              <a:t>Some </a:t>
            </a:r>
            <a:r>
              <a:rPr lang="en-US" dirty="0"/>
              <a:t>crowdsourcing and </a:t>
            </a:r>
            <a:r>
              <a:rPr lang="en-US" sz="4000" dirty="0"/>
              <a:t>collaborative initiatives in practice.</a:t>
            </a:r>
          </a:p>
          <a:p>
            <a:pPr>
              <a:lnSpc>
                <a:spcPct val="150000"/>
              </a:lnSpc>
            </a:pPr>
            <a:r>
              <a:rPr lang="en-US" dirty="0"/>
              <a:t>Very little research on crowdsourced and collaborative AD.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15738</TotalTime>
  <Words>410</Words>
  <Application>Microsoft Office PowerPoint</Application>
  <PresentationFormat>Personalització</PresentationFormat>
  <Paragraphs>99</Paragraphs>
  <Slides>23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23</vt:i4>
      </vt:variant>
    </vt:vector>
  </HeadingPairs>
  <TitlesOfParts>
    <vt:vector size="24" baseType="lpstr">
      <vt:lpstr>PRIMA PAGINA - TITOLO</vt:lpstr>
      <vt:lpstr>Crowdsourcing AND online COLLABOration</vt:lpstr>
      <vt:lpstr>What is crowDsourcing?</vt:lpstr>
      <vt:lpstr>What is crowDsourcing?</vt:lpstr>
      <vt:lpstr>Presentació del PowerPoint</vt:lpstr>
      <vt:lpstr>translation crowdsourcing types</vt:lpstr>
      <vt:lpstr>translation crowdsourcing types</vt:lpstr>
      <vt:lpstr>ONLINE COLLABORATIVE TRANSLATION</vt:lpstr>
      <vt:lpstr>Translation crowdsourcing</vt:lpstr>
      <vt:lpstr>What happens in AD?</vt:lpstr>
      <vt:lpstr>COLLABORATIVE AD tools</vt:lpstr>
      <vt:lpstr>Youdescribe</vt:lpstr>
      <vt:lpstr>Youdescribe</vt:lpstr>
      <vt:lpstr>scribit</vt:lpstr>
      <vt:lpstr>AUDIO DESCRIPTION Crowdsourcing</vt:lpstr>
      <vt:lpstr>AUDIO DESCRIPTION Crowdsourcing</vt:lpstr>
      <vt:lpstr>AUDIO DESCRIPTION Crowdsourcing</vt:lpstr>
      <vt:lpstr>AUDIO DESCRIPTION Crowdsourcing</vt:lpstr>
      <vt:lpstr>AUDIO DESCRIPTION Crowdsourcing</vt:lpstr>
      <vt:lpstr>AUDIO DESCRIPTION Crowdsourcing</vt:lpstr>
      <vt:lpstr>New workflows</vt:lpstr>
      <vt:lpstr>Crowdsourcing AND online COLLABOration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Crowdsourcing and online collaboration</dc:title>
  <dc:creator>Marta Rial Pan</dc:creator>
  <cp:lastModifiedBy>1228835</cp:lastModifiedBy>
  <cp:revision>289</cp:revision>
  <dcterms:created xsi:type="dcterms:W3CDTF">2016-10-18T07:38:44Z</dcterms:created>
  <dcterms:modified xsi:type="dcterms:W3CDTF">2019-02-26T17:13:49Z</dcterms:modified>
</cp:coreProperties>
</file>