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18" r:id="rId2"/>
    <p:sldId id="286" r:id="rId3"/>
    <p:sldId id="301" r:id="rId4"/>
    <p:sldId id="306" r:id="rId5"/>
    <p:sldId id="308" r:id="rId6"/>
    <p:sldId id="307" r:id="rId7"/>
    <p:sldId id="302" r:id="rId8"/>
    <p:sldId id="309" r:id="rId9"/>
    <p:sldId id="311" r:id="rId10"/>
    <p:sldId id="312" r:id="rId11"/>
    <p:sldId id="313" r:id="rId12"/>
    <p:sldId id="314" r:id="rId13"/>
    <p:sldId id="315" r:id="rId14"/>
    <p:sldId id="317" r:id="rId15"/>
    <p:sldId id="316" r:id="rId16"/>
    <p:sldId id="319" r:id="rId17"/>
    <p:sldId id="320" r:id="rId18"/>
    <p:sldId id="321" r:id="rId19"/>
  </p:sldIdLst>
  <p:sldSz cx="18288000" cy="10287000"/>
  <p:notesSz cx="6797675" cy="9926638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67510" autoAdjust="0"/>
  </p:normalViewPr>
  <p:slideViewPr>
    <p:cSldViewPr snapToGrid="0">
      <p:cViewPr varScale="1">
        <p:scale>
          <a:sx n="23" d="100"/>
          <a:sy n="23" d="100"/>
        </p:scale>
        <p:origin x="-2142" y="-114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8E71C6E4-39DA-42C8-8B56-880A6262FBDD}"/>
    <pc:docChg chg="addSld delSld modSld sldOrd">
      <pc:chgData name="" userId="" providerId="" clId="Web-{8E71C6E4-39DA-42C8-8B56-880A6262FBDD}" dt="2018-08-24T09:25:21.540" v="185"/>
      <pc:docMkLst>
        <pc:docMk/>
      </pc:docMkLst>
      <pc:sldChg chg="modNotes">
        <pc:chgData name="" userId="" providerId="" clId="Web-{8E71C6E4-39DA-42C8-8B56-880A6262FBDD}" dt="2018-08-24T09:10:31.112" v="10"/>
        <pc:sldMkLst>
          <pc:docMk/>
          <pc:sldMk cId="1869807231" sldId="297"/>
        </pc:sldMkLst>
      </pc:sldChg>
      <pc:sldChg chg="modNotes">
        <pc:chgData name="" userId="" providerId="" clId="Web-{8E71C6E4-39DA-42C8-8B56-880A6262FBDD}" dt="2018-08-24T09:14:04.767" v="19"/>
        <pc:sldMkLst>
          <pc:docMk/>
          <pc:sldMk cId="1333686340" sldId="302"/>
        </pc:sldMkLst>
      </pc:sldChg>
      <pc:sldChg chg="modNotes">
        <pc:chgData name="" userId="" providerId="" clId="Web-{8E71C6E4-39DA-42C8-8B56-880A6262FBDD}" dt="2018-08-24T09:12:54.549" v="12"/>
        <pc:sldMkLst>
          <pc:docMk/>
          <pc:sldMk cId="1371760369" sldId="307"/>
        </pc:sldMkLst>
      </pc:sldChg>
      <pc:sldChg chg="modNotes">
        <pc:chgData name="" userId="" providerId="" clId="Web-{8E71C6E4-39DA-42C8-8B56-880A6262FBDD}" dt="2018-08-24T09:14:42.658" v="21"/>
        <pc:sldMkLst>
          <pc:docMk/>
          <pc:sldMk cId="1333686340" sldId="309"/>
        </pc:sldMkLst>
      </pc:sldChg>
      <pc:sldChg chg="modSp">
        <pc:chgData name="" userId="" providerId="" clId="Web-{8E71C6E4-39DA-42C8-8B56-880A6262FBDD}" dt="2018-08-24T09:15:34.829" v="23" actId="20577"/>
        <pc:sldMkLst>
          <pc:docMk/>
          <pc:sldMk cId="1333686340" sldId="312"/>
        </pc:sldMkLst>
        <pc:spChg chg="mod">
          <ac:chgData name="" userId="" providerId="" clId="Web-{8E71C6E4-39DA-42C8-8B56-880A6262FBDD}" dt="2018-08-24T09:15:34.829" v="23" actId="20577"/>
          <ac:spMkLst>
            <pc:docMk/>
            <pc:sldMk cId="1333686340" sldId="312"/>
            <ac:spMk id="3" creationId="{00000000-0000-0000-0000-000000000000}"/>
          </ac:spMkLst>
        </pc:spChg>
      </pc:sldChg>
      <pc:sldChg chg="modSp modNotes">
        <pc:chgData name="" userId="" providerId="" clId="Web-{8E71C6E4-39DA-42C8-8B56-880A6262FBDD}" dt="2018-08-24T09:25:21.540" v="185"/>
        <pc:sldMkLst>
          <pc:docMk/>
          <pc:sldMk cId="1333686340" sldId="314"/>
        </pc:sldMkLst>
        <pc:spChg chg="mod">
          <ac:chgData name="" userId="" providerId="" clId="Web-{8E71C6E4-39DA-42C8-8B56-880A6262FBDD}" dt="2018-08-24T09:19:51.053" v="103" actId="20577"/>
          <ac:spMkLst>
            <pc:docMk/>
            <pc:sldMk cId="1333686340" sldId="314"/>
            <ac:spMk id="2" creationId="{00000000-0000-0000-0000-000000000000}"/>
          </ac:spMkLst>
        </pc:spChg>
        <pc:spChg chg="mod">
          <ac:chgData name="" userId="" providerId="" clId="Web-{8E71C6E4-39DA-42C8-8B56-880A6262FBDD}" dt="2018-08-24T09:22:36.041" v="174" actId="20577"/>
          <ac:spMkLst>
            <pc:docMk/>
            <pc:sldMk cId="1333686340" sldId="314"/>
            <ac:spMk id="3" creationId="{00000000-0000-0000-0000-000000000000}"/>
          </ac:spMkLst>
        </pc:spChg>
      </pc:sldChg>
      <pc:sldChg chg="add del ord replId">
        <pc:chgData name="" userId="" providerId="" clId="Web-{8E71C6E4-39DA-42C8-8B56-880A6262FBDD}" dt="2018-08-24T09:24:32.712" v="182"/>
        <pc:sldMkLst>
          <pc:docMk/>
          <pc:sldMk cId="3053906452" sldId="31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pPr/>
              <a:t>2/18/2019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18/02/2019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1300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b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b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b="0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b="0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b="0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b="0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70300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8094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3787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3787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sz="175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2157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sz="1750" b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sz="1750" b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b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2" y="6131588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3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7" y="8951767"/>
            <a:ext cx="13716000" cy="682901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University of Trieste, Via </a:t>
            </a:r>
            <a:r>
              <a:rPr lang="en-US" sz="900" dirty="0" err="1">
                <a:latin typeface="+mn-lt"/>
              </a:rPr>
              <a:t>Filzi</a:t>
            </a:r>
            <a:r>
              <a:rPr lang="en-US" sz="900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Project </a:t>
            </a:r>
            <a:r>
              <a:rPr lang="en-US" sz="900" dirty="0" err="1">
                <a:latin typeface="+mn-lt"/>
              </a:rPr>
              <a:t>numberStudies</a:t>
            </a:r>
            <a:r>
              <a:rPr lang="en-US" sz="900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1200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6000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0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72" y="647379"/>
            <a:ext cx="16672263" cy="1135047"/>
          </a:xfrm>
          <a:prstGeom prst="rect">
            <a:avLst/>
          </a:prstGeom>
        </p:spPr>
        <p:txBody>
          <a:bodyPr/>
          <a:lstStyle>
            <a:lvl1pPr algn="ctr">
              <a:defRPr sz="7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the unit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31" y="125965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503504" y="3705293"/>
            <a:ext cx="13715999" cy="6774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sp>
        <p:nvSpPr>
          <p:cNvPr id="11" name="Segnaposto testo 25"/>
          <p:cNvSpPr>
            <a:spLocks noGrp="1"/>
          </p:cNvSpPr>
          <p:nvPr>
            <p:ph type="body" sz="quarter" idx="12" hasCustomPrompt="1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3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affiliation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8377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Outro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2" y="6131588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l-PL" sz="4050"/>
              <a:t>Edited by: editor’s first and last name</a:t>
            </a:r>
            <a:endParaRPr lang="pl-PL" sz="4050" dirty="0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3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7" y="8951767"/>
            <a:ext cx="13716000" cy="682901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University of Trieste, Via </a:t>
            </a:r>
            <a:r>
              <a:rPr lang="en-US" sz="900" dirty="0" err="1">
                <a:latin typeface="+mn-lt"/>
              </a:rPr>
              <a:t>Filzi</a:t>
            </a:r>
            <a:r>
              <a:rPr lang="en-US" sz="900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Project </a:t>
            </a:r>
            <a:r>
              <a:rPr lang="en-US" sz="900" dirty="0" err="1">
                <a:latin typeface="+mn-lt"/>
              </a:rPr>
              <a:t>numberStudies</a:t>
            </a:r>
            <a:r>
              <a:rPr lang="en-US" sz="900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1200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6000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0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72" y="647379"/>
            <a:ext cx="16166237" cy="1135047"/>
          </a:xfrm>
          <a:prstGeom prst="rect">
            <a:avLst/>
          </a:prstGeom>
        </p:spPr>
        <p:txBody>
          <a:bodyPr/>
          <a:lstStyle>
            <a:lvl1pPr algn="ctr">
              <a:defRPr sz="7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the unit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5996" y="1804041"/>
            <a:ext cx="13715999" cy="170291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x</a:t>
            </a:r>
          </a:p>
          <a:p>
            <a:pPr lvl="0"/>
            <a:r>
              <a:rPr lang="pl-PL" dirty="0"/>
              <a:t>Unit x</a:t>
            </a:r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31" y="125965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192456" y="3410846"/>
            <a:ext cx="13715999" cy="674450"/>
          </a:xfrm>
          <a:prstGeom prst="rect">
            <a:avLst/>
          </a:prstGeom>
        </p:spPr>
        <p:txBody>
          <a:bodyPr/>
          <a:lstStyle>
            <a:lvl1pPr marL="0" marR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Prepared</a:t>
            </a:r>
            <a:r>
              <a:rPr lang="pl-PL" dirty="0"/>
              <a:t> by: </a:t>
            </a:r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2" name="Segnaposto testo 25"/>
          <p:cNvSpPr>
            <a:spLocks noGrp="1"/>
          </p:cNvSpPr>
          <p:nvPr>
            <p:ph type="body" sz="quarter" idx="12" hasCustomPrompt="1"/>
          </p:nvPr>
        </p:nvSpPr>
        <p:spPr>
          <a:xfrm>
            <a:off x="2250490" y="4760015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Authors</a:t>
            </a:r>
            <a:r>
              <a:rPr lang="pl-PL" dirty="0"/>
              <a:t>’ </a:t>
            </a:r>
            <a:r>
              <a:rPr lang="pl-PL" dirty="0" err="1"/>
              <a:t>affiliation</a:t>
            </a:r>
            <a:endParaRPr lang="it-IT" dirty="0"/>
          </a:p>
        </p:txBody>
      </p:sp>
      <p:sp>
        <p:nvSpPr>
          <p:cNvPr id="13" name="Segnaposto testo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92456" y="4050262"/>
            <a:ext cx="13715999" cy="674450"/>
          </a:xfrm>
          <a:prstGeom prst="rect">
            <a:avLst/>
          </a:prstGeom>
        </p:spPr>
        <p:txBody>
          <a:bodyPr/>
          <a:lstStyle>
            <a:lvl1pPr marL="0" marR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edited</a:t>
            </a:r>
            <a:r>
              <a:rPr lang="pl-PL" dirty="0"/>
              <a:t> by: </a:t>
            </a:r>
            <a:r>
              <a:rPr lang="pl-PL" dirty="0" err="1"/>
              <a:t>editor’s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pl-PL" dirty="0"/>
          </a:p>
          <a:p>
            <a:pPr lv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6328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88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24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audio" Target="../media/audio1.wav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audio" Target="../media/audio10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40" r:id="rId16"/>
    <p:sldLayoutId id="2147483741" r:id="rId17"/>
    <p:sldLayoutId id="2147483742" r:id="rId18"/>
    <p:sldLayoutId id="2147483743" r:id="rId19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1" name="click.wav"/>
          </p:stSnd>
        </p:sndAc>
      </p:transition>
    </mc:Choice>
    <mc:Fallback xmlns="">
      <p:transition spd="slow">
        <p:sndAc>
          <p:stSnd>
            <p:snd r:embed="rId22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audio" Target="../media/audio10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0.wav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4" Type="http://schemas.openxmlformats.org/officeDocument/2006/relationships/audio" Target="../media/audio10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4" Type="http://schemas.openxmlformats.org/officeDocument/2006/relationships/audio" Target="NUL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dirty="0" smtClean="0"/>
              <a:t>research</a:t>
            </a:r>
            <a:endParaRPr lang="en-GB" sz="66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Module </a:t>
            </a:r>
            <a:r>
              <a:rPr lang="en-GB" sz="4000" dirty="0" smtClean="0"/>
              <a:t>4</a:t>
            </a:r>
            <a:endParaRPr lang="en-GB" sz="4000" dirty="0"/>
          </a:p>
          <a:p>
            <a:r>
              <a:rPr lang="en-GB" sz="4000" dirty="0"/>
              <a:t>Unit </a:t>
            </a:r>
            <a:r>
              <a:rPr lang="en-GB" sz="4000" dirty="0" smtClean="0"/>
              <a:t>10</a:t>
            </a:r>
            <a:endParaRPr lang="en-GB" sz="4000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11"/>
          </p:nvPr>
        </p:nvSpPr>
        <p:spPr>
          <a:xfrm>
            <a:off x="1605777" y="3705293"/>
            <a:ext cx="16091859" cy="677471"/>
          </a:xfrm>
        </p:spPr>
        <p:txBody>
          <a:bodyPr>
            <a:normAutofit/>
          </a:bodyPr>
          <a:lstStyle/>
          <a:p>
            <a:r>
              <a:rPr lang="en-GB" sz="3500" dirty="0" err="1" smtClean="0"/>
              <a:t>elisa</a:t>
            </a:r>
            <a:r>
              <a:rPr lang="en-GB" sz="3500" dirty="0" smtClean="0"/>
              <a:t> </a:t>
            </a:r>
            <a:r>
              <a:rPr lang="en-GB" sz="3500" dirty="0" err="1" smtClean="0"/>
              <a:t>perego</a:t>
            </a:r>
            <a:endParaRPr lang="en-GB" sz="3500" dirty="0"/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GB" sz="3500" dirty="0" smtClean="0"/>
              <a:t>University of </a:t>
            </a:r>
            <a:r>
              <a:rPr lang="en-GB" sz="3500" dirty="0" err="1" smtClean="0"/>
              <a:t>trieste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88155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An endless realm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 anchor="t">
            <a:noAutofit/>
          </a:bodyPr>
          <a:lstStyle/>
          <a:p>
            <a:r>
              <a:rPr lang="it-IT" dirty="0" err="1" smtClean="0"/>
              <a:t>Photography</a:t>
            </a:r>
            <a:r>
              <a:rPr lang="it-IT" dirty="0"/>
              <a:t>.</a:t>
            </a:r>
            <a:r>
              <a:rPr lang="it-IT" dirty="0" smtClean="0"/>
              <a:t> </a:t>
            </a:r>
            <a:endParaRPr lang="it-IT" dirty="0"/>
          </a:p>
          <a:p>
            <a:r>
              <a:rPr lang="it-IT" dirty="0" smtClean="0"/>
              <a:t>Book </a:t>
            </a:r>
            <a:r>
              <a:rPr lang="it-IT" dirty="0" err="1" smtClean="0"/>
              <a:t>illustrations</a:t>
            </a:r>
            <a:r>
              <a:rPr lang="it-IT" dirty="0" smtClean="0"/>
              <a:t>.</a:t>
            </a:r>
            <a:endParaRPr lang="it-IT" dirty="0"/>
          </a:p>
          <a:p>
            <a:pPr marL="280035" indent="-280035"/>
            <a:r>
              <a:rPr lang="it-IT" dirty="0" err="1" smtClean="0"/>
              <a:t>Puppetry</a:t>
            </a:r>
            <a:r>
              <a:rPr lang="it-IT" dirty="0" smtClean="0"/>
              <a:t> </a:t>
            </a:r>
            <a:r>
              <a:rPr lang="it-IT" dirty="0"/>
              <a:t>or </a:t>
            </a:r>
            <a:r>
              <a:rPr lang="it-IT" dirty="0" err="1"/>
              <a:t>doll</a:t>
            </a:r>
            <a:r>
              <a:rPr lang="it-IT" dirty="0"/>
              <a:t> </a:t>
            </a:r>
            <a:r>
              <a:rPr lang="it-IT" dirty="0" err="1" smtClean="0"/>
              <a:t>museums</a:t>
            </a:r>
            <a:r>
              <a:rPr lang="it-IT" dirty="0" smtClean="0"/>
              <a:t>.</a:t>
            </a:r>
            <a:endParaRPr lang="it-IT" dirty="0"/>
          </a:p>
          <a:p>
            <a:pPr marL="280035" indent="-280035"/>
            <a:r>
              <a:rPr lang="it-IT" dirty="0" err="1" smtClean="0"/>
              <a:t>Dress</a:t>
            </a:r>
            <a:r>
              <a:rPr lang="it-IT" dirty="0" smtClean="0"/>
              <a:t> </a:t>
            </a:r>
            <a:r>
              <a:rPr lang="it-IT" dirty="0"/>
              <a:t>or </a:t>
            </a:r>
            <a:r>
              <a:rPr lang="it-IT" dirty="0" err="1"/>
              <a:t>royal</a:t>
            </a:r>
            <a:r>
              <a:rPr lang="it-IT" dirty="0"/>
              <a:t> costume </a:t>
            </a:r>
            <a:r>
              <a:rPr lang="it-IT" dirty="0" err="1"/>
              <a:t>museums</a:t>
            </a:r>
            <a:r>
              <a:rPr lang="it-IT" dirty="0"/>
              <a:t>.</a:t>
            </a:r>
            <a:endParaRPr lang="en-US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Accessibility options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it-IT" dirty="0"/>
              <a:t>Regular </a:t>
            </a:r>
            <a:r>
              <a:rPr lang="it-IT" dirty="0" smtClean="0"/>
              <a:t>AD.</a:t>
            </a:r>
            <a:endParaRPr lang="it-IT" dirty="0"/>
          </a:p>
          <a:p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/>
              <a:t>auditory</a:t>
            </a:r>
            <a:r>
              <a:rPr lang="it-IT" dirty="0"/>
              <a:t> </a:t>
            </a:r>
            <a:r>
              <a:rPr lang="it-IT" dirty="0" err="1" smtClean="0"/>
              <a:t>supports</a:t>
            </a:r>
            <a:r>
              <a:rPr lang="it-IT" dirty="0" smtClean="0"/>
              <a:t>.</a:t>
            </a:r>
            <a:endParaRPr lang="it-IT" dirty="0"/>
          </a:p>
          <a:p>
            <a:r>
              <a:rPr lang="it-IT" dirty="0" err="1" smtClean="0"/>
              <a:t>Tactile</a:t>
            </a:r>
            <a:r>
              <a:rPr lang="it-IT" dirty="0" smtClean="0"/>
              <a:t> </a:t>
            </a:r>
            <a:r>
              <a:rPr lang="it-IT" dirty="0" err="1" smtClean="0"/>
              <a:t>supports</a:t>
            </a:r>
            <a:r>
              <a:rPr lang="it-IT" dirty="0" smtClean="0"/>
              <a:t>.</a:t>
            </a:r>
            <a:endParaRPr lang="it-IT" dirty="0"/>
          </a:p>
          <a:p>
            <a:r>
              <a:rPr lang="it-IT" dirty="0" err="1" smtClean="0"/>
              <a:t>Olfactory</a:t>
            </a:r>
            <a:r>
              <a:rPr lang="it-IT" dirty="0" smtClean="0"/>
              <a:t> </a:t>
            </a:r>
            <a:r>
              <a:rPr lang="it-IT" dirty="0" err="1"/>
              <a:t>supports</a:t>
            </a:r>
            <a:r>
              <a:rPr lang="it-IT" dirty="0"/>
              <a:t>.</a:t>
            </a:r>
            <a:endParaRPr lang="en-US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SOURCES and Literature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 anchor="t">
            <a:noAutofit/>
          </a:bodyPr>
          <a:lstStyle/>
          <a:p>
            <a:pPr marL="280035" indent="-280035"/>
            <a:r>
              <a:rPr lang="en-US" dirty="0"/>
              <a:t>Check </a:t>
            </a:r>
            <a:r>
              <a:rPr lang="en-US" dirty="0" smtClean="0"/>
              <a:t>this Unit’s reading </a:t>
            </a:r>
            <a:r>
              <a:rPr lang="en-US" dirty="0"/>
              <a:t>list.</a:t>
            </a:r>
          </a:p>
          <a:p>
            <a:pPr marL="280035" indent="-280035"/>
            <a:r>
              <a:rPr lang="en-US" dirty="0"/>
              <a:t>Search online:</a:t>
            </a:r>
          </a:p>
          <a:p>
            <a:pPr marL="841375" lvl="1" indent="-280035"/>
            <a:r>
              <a:rPr lang="en-US" sz="3200" dirty="0">
                <a:latin typeface="Verdana"/>
                <a:ea typeface="Verdana"/>
              </a:rPr>
              <a:t>more references,</a:t>
            </a:r>
            <a:endParaRPr lang="en-US" sz="3200" dirty="0">
              <a:latin typeface="Calibri"/>
              <a:ea typeface="Verdana"/>
              <a:cs typeface="Calibri"/>
            </a:endParaRPr>
          </a:p>
          <a:p>
            <a:pPr marL="841375" lvl="1" indent="-280035"/>
            <a:r>
              <a:rPr lang="en-US" sz="3200" dirty="0">
                <a:latin typeface="Verdana"/>
                <a:ea typeface="Verdana"/>
              </a:rPr>
              <a:t>guidelines</a:t>
            </a:r>
            <a:r>
              <a:rPr lang="en-US" sz="3200" dirty="0">
                <a:latin typeface="Verdana"/>
                <a:ea typeface="Verdana"/>
                <a:cs typeface="Calibri"/>
              </a:rPr>
              <a:t>,</a:t>
            </a:r>
            <a:endParaRPr lang="en-US" sz="3200" dirty="0">
              <a:latin typeface="Calibri"/>
              <a:ea typeface="Verdana"/>
              <a:cs typeface="Calibri"/>
            </a:endParaRPr>
          </a:p>
          <a:p>
            <a:pPr marL="841375" lvl="1" indent="-280035"/>
            <a:r>
              <a:rPr lang="en-US" sz="3200" dirty="0">
                <a:latin typeface="Verdana"/>
                <a:ea typeface="Verdana"/>
              </a:rPr>
              <a:t>ARSAD seminars,</a:t>
            </a:r>
          </a:p>
          <a:p>
            <a:pPr marL="841375" lvl="1" indent="-280035"/>
            <a:r>
              <a:rPr lang="en-US" sz="3200" dirty="0">
                <a:latin typeface="Verdana"/>
                <a:ea typeface="Verdana"/>
              </a:rPr>
              <a:t>other talks.</a:t>
            </a:r>
          </a:p>
          <a:p>
            <a:pPr marL="841375" lvl="1" indent="-280035"/>
            <a:endParaRPr lang="en-US" sz="2900" dirty="0"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SOURCES and Literature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7162391" cy="4649921"/>
          </a:xfrm>
        </p:spPr>
        <p:txBody>
          <a:bodyPr anchor="t">
            <a:noAutofit/>
          </a:bodyPr>
          <a:lstStyle/>
          <a:p>
            <a:pPr marL="280035" indent="-280035"/>
            <a:r>
              <a:rPr lang="en-US" dirty="0" smtClean="0"/>
              <a:t>ADLAB </a:t>
            </a:r>
            <a:r>
              <a:rPr lang="en-US" dirty="0"/>
              <a:t>PRO </a:t>
            </a:r>
            <a:r>
              <a:rPr lang="en-US" dirty="0" smtClean="0"/>
              <a:t>website: Multiplier Events.</a:t>
            </a:r>
            <a:endParaRPr lang="en-US" dirty="0"/>
          </a:p>
          <a:p>
            <a:pPr marL="280035" indent="-280035"/>
            <a:r>
              <a:rPr lang="en-US" dirty="0" smtClean="0"/>
              <a:t>You Tube “Audio for All”.</a:t>
            </a:r>
            <a:endParaRPr lang="en-US" dirty="0"/>
          </a:p>
          <a:p>
            <a:pPr marL="841375" lvl="1" indent="-280035"/>
            <a:endParaRPr lang="en-US" sz="2900" dirty="0">
              <a:latin typeface="Verdana"/>
              <a:ea typeface="Verdana"/>
            </a:endParaRPr>
          </a:p>
        </p:txBody>
      </p:sp>
      <p:pic>
        <p:nvPicPr>
          <p:cNvPr id="1026" name="Picture 2" title="Audio for All 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041526" y="2690306"/>
            <a:ext cx="5047295" cy="50529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Visit places, talk to people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 anchor="t">
            <a:noAutofit/>
          </a:bodyPr>
          <a:lstStyle/>
          <a:p>
            <a:pPr marL="280035" indent="-280035"/>
            <a:r>
              <a:rPr lang="en-US" dirty="0" smtClean="0"/>
              <a:t>Not just library work.</a:t>
            </a:r>
            <a:endParaRPr lang="en-US" dirty="0"/>
          </a:p>
          <a:p>
            <a:pPr marL="280035" indent="-280035"/>
            <a:r>
              <a:rPr lang="en-US" dirty="0" smtClean="0"/>
              <a:t>Move, be active, talk:</a:t>
            </a:r>
            <a:endParaRPr lang="en-US" dirty="0"/>
          </a:p>
          <a:p>
            <a:pPr marL="841375" lvl="1" indent="-280035"/>
            <a:r>
              <a:rPr lang="en-US" sz="3200" dirty="0" smtClean="0">
                <a:latin typeface="Verdana"/>
                <a:ea typeface="Verdana"/>
              </a:rPr>
              <a:t>Visit museums, heritage sites, etc.</a:t>
            </a:r>
          </a:p>
          <a:p>
            <a:pPr marL="841375" lvl="1" indent="-280035"/>
            <a:r>
              <a:rPr lang="en-US" sz="3200" dirty="0" smtClean="0">
                <a:latin typeface="Verdana"/>
                <a:ea typeface="Verdana"/>
              </a:rPr>
              <a:t>Talk to stakeholders (museum staff, PSL, etc.).</a:t>
            </a:r>
          </a:p>
          <a:p>
            <a:pPr marL="841375" lvl="1" indent="-280035"/>
            <a:endParaRPr lang="en-US" sz="3200" dirty="0">
              <a:latin typeface="Verdana"/>
              <a:ea typeface="Verdana"/>
            </a:endParaRPr>
          </a:p>
          <a:p>
            <a:pPr marL="841375" lvl="1" indent="-280035"/>
            <a:endParaRPr lang="en-US" sz="2900" dirty="0"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Off you go!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 anchor="t">
            <a:noAutofit/>
          </a:bodyPr>
          <a:lstStyle/>
          <a:p>
            <a:pPr marL="280035" indent="-280035"/>
            <a:r>
              <a:rPr lang="en-US" dirty="0" smtClean="0"/>
              <a:t>Plan your work.</a:t>
            </a:r>
          </a:p>
          <a:p>
            <a:pPr marL="280035" indent="-280035"/>
            <a:r>
              <a:rPr lang="en-US" dirty="0" smtClean="0"/>
              <a:t>Try to give a real contribution.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5"/>
          <p:cNvSpPr>
            <a:spLocks noGrp="1"/>
          </p:cNvSpPr>
          <p:nvPr>
            <p:ph type="title"/>
          </p:nvPr>
        </p:nvSpPr>
        <p:spPr>
          <a:xfrm>
            <a:off x="1025372" y="647379"/>
            <a:ext cx="16672263" cy="1135047"/>
          </a:xfrm>
        </p:spPr>
        <p:txBody>
          <a:bodyPr>
            <a:normAutofit/>
          </a:bodyPr>
          <a:lstStyle/>
          <a:p>
            <a:r>
              <a:rPr lang="en-GB" sz="6600" dirty="0" smtClean="0"/>
              <a:t>research</a:t>
            </a:r>
            <a:endParaRPr lang="en-GB" sz="6600" dirty="0"/>
          </a:p>
        </p:txBody>
      </p:sp>
      <p:sp>
        <p:nvSpPr>
          <p:cNvPr id="15" name="Symbol zastępczy tekstu 6"/>
          <p:cNvSpPr>
            <a:spLocks noGrp="1"/>
          </p:cNvSpPr>
          <p:nvPr>
            <p:ph type="body" sz="quarter" idx="10"/>
          </p:nvPr>
        </p:nvSpPr>
        <p:spPr>
          <a:xfrm>
            <a:off x="2405846" y="1890418"/>
            <a:ext cx="13715999" cy="1495412"/>
          </a:xfrm>
        </p:spPr>
        <p:txBody>
          <a:bodyPr>
            <a:normAutofit/>
          </a:bodyPr>
          <a:lstStyle/>
          <a:p>
            <a:r>
              <a:rPr lang="en-GB" sz="4000" dirty="0"/>
              <a:t>Module </a:t>
            </a:r>
            <a:r>
              <a:rPr lang="en-GB" sz="4000" dirty="0" smtClean="0"/>
              <a:t>4</a:t>
            </a:r>
            <a:endParaRPr lang="en-GB" sz="4000" dirty="0"/>
          </a:p>
          <a:p>
            <a:r>
              <a:rPr lang="en-GB" sz="4000" dirty="0"/>
              <a:t>Unit </a:t>
            </a:r>
            <a:r>
              <a:rPr lang="en-GB" sz="4000" dirty="0" smtClean="0"/>
              <a:t>10</a:t>
            </a:r>
            <a:endParaRPr lang="en-GB" sz="4000" dirty="0"/>
          </a:p>
        </p:txBody>
      </p:sp>
      <p:sp>
        <p:nvSpPr>
          <p:cNvPr id="16" name="Symbol zastępczy tekstu 7"/>
          <p:cNvSpPr>
            <a:spLocks noGrp="1"/>
          </p:cNvSpPr>
          <p:nvPr>
            <p:ph type="body" sz="quarter" idx="11"/>
          </p:nvPr>
        </p:nvSpPr>
        <p:spPr>
          <a:xfrm>
            <a:off x="1605777" y="3705293"/>
            <a:ext cx="16091859" cy="677471"/>
          </a:xfrm>
        </p:spPr>
        <p:txBody>
          <a:bodyPr>
            <a:normAutofit/>
          </a:bodyPr>
          <a:lstStyle/>
          <a:p>
            <a:r>
              <a:rPr lang="en-GB" sz="3500" dirty="0" err="1" smtClean="0"/>
              <a:t>elisa</a:t>
            </a:r>
            <a:r>
              <a:rPr lang="en-GB" sz="3500" dirty="0" smtClean="0"/>
              <a:t> </a:t>
            </a:r>
            <a:r>
              <a:rPr lang="en-GB" sz="3500" dirty="0" err="1" smtClean="0"/>
              <a:t>perego</a:t>
            </a:r>
            <a:endParaRPr lang="en-GB" sz="3500" dirty="0"/>
          </a:p>
        </p:txBody>
      </p:sp>
      <p:sp>
        <p:nvSpPr>
          <p:cNvPr id="17" name="Symbol zastępczy tekstu 8"/>
          <p:cNvSpPr>
            <a:spLocks noGrp="1"/>
          </p:cNvSpPr>
          <p:nvPr>
            <p:ph type="body" sz="quarter" idx="12"/>
          </p:nvPr>
        </p:nvSpPr>
        <p:spPr>
          <a:xfrm>
            <a:off x="2405846" y="4498127"/>
            <a:ext cx="13715999" cy="674450"/>
          </a:xfrm>
        </p:spPr>
        <p:txBody>
          <a:bodyPr>
            <a:normAutofit/>
          </a:bodyPr>
          <a:lstStyle/>
          <a:p>
            <a:r>
              <a:rPr lang="en-GB" sz="3500" dirty="0" smtClean="0"/>
              <a:t>University of </a:t>
            </a:r>
            <a:r>
              <a:rPr lang="en-GB" sz="3500" dirty="0" err="1" smtClean="0"/>
              <a:t>trieste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394607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680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9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Doing research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000" dirty="0"/>
              <a:t>Fascinating yet demanding.</a:t>
            </a:r>
          </a:p>
          <a:p>
            <a:pPr>
              <a:lnSpc>
                <a:spcPct val="150000"/>
              </a:lnSpc>
            </a:pPr>
            <a:r>
              <a:rPr lang="en-US" dirty="0"/>
              <a:t>Preparation.</a:t>
            </a:r>
          </a:p>
          <a:p>
            <a:pPr>
              <a:lnSpc>
                <a:spcPct val="150000"/>
              </a:lnSpc>
            </a:pPr>
            <a:r>
              <a:rPr lang="en-US" sz="4000" dirty="0"/>
              <a:t>Motivation.</a:t>
            </a:r>
          </a:p>
          <a:p>
            <a:pPr>
              <a:lnSpc>
                <a:spcPct val="150000"/>
              </a:lnSpc>
            </a:pPr>
            <a:r>
              <a:rPr lang="en-US" dirty="0"/>
              <a:t>Precision.</a:t>
            </a:r>
          </a:p>
          <a:p>
            <a:pPr>
              <a:lnSpc>
                <a:spcPct val="150000"/>
              </a:lnSpc>
            </a:pPr>
            <a:r>
              <a:rPr lang="en-US" sz="4000" dirty="0"/>
              <a:t>Organization.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" dirty="0"/>
              <a:t>AD for </a:t>
            </a:r>
            <a:r>
              <a:rPr lang="en-US" dirty="0"/>
              <a:t>static arts and environments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/>
              <a:t>AD research not new.</a:t>
            </a:r>
          </a:p>
          <a:p>
            <a:r>
              <a:rPr lang="en-US" dirty="0"/>
              <a:t>AD for static arts and environments still </a:t>
            </a:r>
            <a:r>
              <a:rPr lang="en-US" dirty="0" smtClean="0"/>
              <a:t>u</a:t>
            </a:r>
            <a:r>
              <a:rPr lang="en-US" sz="4000" dirty="0" smtClean="0"/>
              <a:t>nder-investigated</a:t>
            </a:r>
            <a:r>
              <a:rPr lang="en-US" sz="4000" dirty="0"/>
              <a:t>.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Ad </a:t>
            </a:r>
            <a:r>
              <a:rPr lang="it-IT" dirty="0" err="1"/>
              <a:t>as</a:t>
            </a:r>
            <a:r>
              <a:rPr lang="it-IT" dirty="0"/>
              <a:t> interdiscipline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/>
              <a:t>Audiovisual and </a:t>
            </a:r>
            <a:r>
              <a:rPr lang="en-US" sz="4000" dirty="0" err="1"/>
              <a:t>intersemiotic</a:t>
            </a:r>
            <a:r>
              <a:rPr lang="en-US" sz="4000" dirty="0"/>
              <a:t> translation,</a:t>
            </a:r>
          </a:p>
          <a:p>
            <a:r>
              <a:rPr lang="en-US" dirty="0"/>
              <a:t>linguistics, psychology and aesthetics,</a:t>
            </a:r>
          </a:p>
          <a:p>
            <a:r>
              <a:rPr lang="en-US" sz="4000" dirty="0"/>
              <a:t>history of art, iconography and iconology,</a:t>
            </a:r>
          </a:p>
          <a:p>
            <a:r>
              <a:rPr lang="en-US" dirty="0"/>
              <a:t>M</a:t>
            </a:r>
            <a:r>
              <a:rPr lang="en-US" sz="4000" dirty="0"/>
              <a:t>useum visitor studies, …</a:t>
            </a:r>
          </a:p>
        </p:txBody>
      </p:sp>
    </p:spTree>
    <p:extLst>
      <p:ext uri="{BB962C8B-B14F-4D97-AF65-F5344CB8AC3E}">
        <p14:creationId xmlns:p14="http://schemas.microsoft.com/office/powerpoint/2010/main" val="407296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Ad </a:t>
            </a:r>
            <a:r>
              <a:rPr lang="it-IT" dirty="0" err="1"/>
              <a:t>as</a:t>
            </a:r>
            <a:r>
              <a:rPr lang="it-IT" dirty="0"/>
              <a:t> interdiscipline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/>
              <a:t>art, museums and touch,</a:t>
            </a:r>
          </a:p>
          <a:p>
            <a:r>
              <a:rPr lang="en-US" dirty="0"/>
              <a:t>special didactics,</a:t>
            </a:r>
          </a:p>
          <a:p>
            <a:r>
              <a:rPr lang="en-US" dirty="0"/>
              <a:t>disability studies,</a:t>
            </a:r>
          </a:p>
          <a:p>
            <a:r>
              <a:rPr lang="en-US" dirty="0"/>
              <a:t>pedagogy for specific learning disabilities, etc.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7296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Before</a:t>
            </a:r>
            <a:r>
              <a:rPr lang="it-IT" dirty="0"/>
              <a:t> </a:t>
            </a:r>
            <a:r>
              <a:rPr lang="it-IT" dirty="0" err="1"/>
              <a:t>you</a:t>
            </a:r>
            <a:r>
              <a:rPr lang="it-IT" dirty="0"/>
              <a:t> start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/>
              <a:t>Formulate a research question.</a:t>
            </a:r>
          </a:p>
          <a:p>
            <a:r>
              <a:rPr lang="en-US" dirty="0"/>
              <a:t>E.g. reception of:</a:t>
            </a:r>
          </a:p>
          <a:p>
            <a:pPr lvl="1"/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touch tours,</a:t>
            </a:r>
          </a:p>
          <a:p>
            <a:pPr lvl="1"/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descriptive tours,</a:t>
            </a:r>
          </a:p>
          <a:p>
            <a:pPr lvl="1"/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live vs. recorded AD.</a:t>
            </a:r>
          </a:p>
          <a:p>
            <a:endParaRPr lang="en-US" sz="4000" dirty="0"/>
          </a:p>
          <a:p>
            <a:endParaRPr lang="en-US" sz="4000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7176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Planning your project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/>
              <a:t>Identify materials.</a:t>
            </a:r>
          </a:p>
          <a:p>
            <a:r>
              <a:rPr lang="en-US" dirty="0"/>
              <a:t>Define methodology.</a:t>
            </a:r>
          </a:p>
          <a:p>
            <a:r>
              <a:rPr lang="en-US" sz="4000" dirty="0"/>
              <a:t>E.g. </a:t>
            </a:r>
            <a:r>
              <a:rPr lang="en-US" dirty="0"/>
              <a:t>corpus-based linguistics analysis:</a:t>
            </a:r>
          </a:p>
          <a:p>
            <a:pPr lvl="1"/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Retrieve texts.</a:t>
            </a:r>
          </a:p>
          <a:p>
            <a:pPr lvl="1"/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Explore data (with software).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Planning your project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/>
              <a:t>Reception study:</a:t>
            </a:r>
          </a:p>
          <a:p>
            <a:pPr lvl="1"/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Questionnaires.</a:t>
            </a:r>
          </a:p>
          <a:p>
            <a:pPr lvl="1"/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Participants.</a:t>
            </a:r>
          </a:p>
          <a:p>
            <a:pPr lvl="1"/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Data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analysis</a:t>
            </a:r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r>
              <a:rPr lang="en-US" dirty="0"/>
              <a:t>APA Publication Manual.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Planning your project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/>
              <a:t>Translating AD scripts.</a:t>
            </a:r>
            <a:endParaRPr lang="en-US" dirty="0"/>
          </a:p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AD in culturally marked contexts, e.g.:</a:t>
            </a:r>
          </a:p>
          <a:p>
            <a:pPr lvl="1"/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ethnographic museums,</a:t>
            </a:r>
          </a:p>
          <a:p>
            <a:pPr lvl="1"/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non-Western art standards.</a:t>
            </a:r>
          </a:p>
          <a:p>
            <a:endParaRPr lang="en-US" dirty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10806</TotalTime>
  <Words>349</Words>
  <Application>Microsoft Office PowerPoint</Application>
  <PresentationFormat>Personalització</PresentationFormat>
  <Paragraphs>112</Paragraphs>
  <Slides>18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18</vt:i4>
      </vt:variant>
    </vt:vector>
  </HeadingPairs>
  <TitlesOfParts>
    <vt:vector size="19" baseType="lpstr">
      <vt:lpstr>PRIMA PAGINA - TITOLO</vt:lpstr>
      <vt:lpstr>research</vt:lpstr>
      <vt:lpstr>Doing research</vt:lpstr>
      <vt:lpstr>AD for static arts and environments</vt:lpstr>
      <vt:lpstr>Ad as interdiscipline</vt:lpstr>
      <vt:lpstr>Ad as interdiscipline</vt:lpstr>
      <vt:lpstr>Before you start</vt:lpstr>
      <vt:lpstr>Planning your project</vt:lpstr>
      <vt:lpstr>Planning your project</vt:lpstr>
      <vt:lpstr>Planning your project</vt:lpstr>
      <vt:lpstr>An endless realm</vt:lpstr>
      <vt:lpstr>Accessibility options</vt:lpstr>
      <vt:lpstr>SOURCES and Literature</vt:lpstr>
      <vt:lpstr>SOURCES and Literature</vt:lpstr>
      <vt:lpstr>Visit places, talk to people</vt:lpstr>
      <vt:lpstr>Off you go!</vt:lpstr>
      <vt:lpstr>research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</dc:title>
  <dc:creator>Marta Rial Pan</dc:creator>
  <cp:lastModifiedBy>1228835</cp:lastModifiedBy>
  <cp:revision>331</cp:revision>
  <dcterms:created xsi:type="dcterms:W3CDTF">2016-10-18T07:38:44Z</dcterms:created>
  <dcterms:modified xsi:type="dcterms:W3CDTF">2019-02-18T13:29:04Z</dcterms:modified>
</cp:coreProperties>
</file>