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dia/audio10.wav" ContentType="audio/wav"/>
  <Override PartName="/ppt/media/audio2.wav" ContentType="audio/wav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337" r:id="rId2"/>
    <p:sldId id="306" r:id="rId3"/>
    <p:sldId id="286" r:id="rId4"/>
    <p:sldId id="307" r:id="rId5"/>
    <p:sldId id="308" r:id="rId6"/>
    <p:sldId id="309" r:id="rId7"/>
    <p:sldId id="334" r:id="rId8"/>
    <p:sldId id="311" r:id="rId9"/>
    <p:sldId id="329" r:id="rId10"/>
    <p:sldId id="330" r:id="rId11"/>
    <p:sldId id="335" r:id="rId12"/>
    <p:sldId id="331" r:id="rId13"/>
    <p:sldId id="336" r:id="rId14"/>
    <p:sldId id="332" r:id="rId15"/>
    <p:sldId id="318" r:id="rId16"/>
    <p:sldId id="319" r:id="rId17"/>
    <p:sldId id="320" r:id="rId18"/>
    <p:sldId id="321" r:id="rId19"/>
    <p:sldId id="322" r:id="rId20"/>
    <p:sldId id="323" r:id="rId21"/>
    <p:sldId id="333" r:id="rId22"/>
    <p:sldId id="324" r:id="rId23"/>
    <p:sldId id="326" r:id="rId24"/>
    <p:sldId id="327" r:id="rId25"/>
    <p:sldId id="328" r:id="rId26"/>
    <p:sldId id="338" r:id="rId27"/>
    <p:sldId id="339" r:id="rId28"/>
    <p:sldId id="340" r:id="rId29"/>
  </p:sldIdLst>
  <p:sldSz cx="18288000" cy="10287000"/>
  <p:notesSz cx="6858000" cy="9144000"/>
  <p:defaultTextStyle>
    <a:defPPr>
      <a:defRPr lang="it-IT"/>
    </a:defPPr>
    <a:lvl1pPr marL="0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1pPr>
    <a:lvl2pPr marL="680244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2pPr>
    <a:lvl3pPr marL="1360485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3pPr>
    <a:lvl4pPr marL="2040728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4pPr>
    <a:lvl5pPr marL="2720972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5pPr>
    <a:lvl6pPr marL="3401216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6pPr>
    <a:lvl7pPr marL="4081456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7pPr>
    <a:lvl8pPr marL="4761699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8pPr>
    <a:lvl9pPr marL="5441943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4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A0DA"/>
    <a:srgbClr val="BBDBE7"/>
    <a:srgbClr val="91C6D8"/>
    <a:srgbClr val="904895"/>
    <a:srgbClr val="584394"/>
    <a:srgbClr val="EFB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9" autoAdjust="0"/>
    <p:restoredTop sz="80826" autoAdjust="0"/>
  </p:normalViewPr>
  <p:slideViewPr>
    <p:cSldViewPr snapToGrid="0">
      <p:cViewPr varScale="1">
        <p:scale>
          <a:sx n="29" d="100"/>
          <a:sy n="29" d="100"/>
        </p:scale>
        <p:origin x="-1782" y="-102"/>
      </p:cViewPr>
      <p:guideLst>
        <p:guide orient="horz" pos="3240"/>
        <p:guide pos="57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3134" y="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6529F9-667F-49CF-90FA-DBAFEF77422F}" type="datetimeFigureOut">
              <a:rPr lang="en" smtClean="0"/>
              <a:pPr/>
              <a:t>2/15/2019</a:t>
            </a:fld>
            <a:endParaRPr lang="en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7899A5-C3DB-4C67-B6CC-0B57A984DF1A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8150256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4B3C98-8E39-4484-9693-3AACC2228585}" type="datetimeFigureOut">
              <a:rPr lang="it-IT" smtClean="0"/>
              <a:pPr/>
              <a:t>15/02/2019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511B04-AA2C-4B47-B204-C38B51CC87E8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1390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1pPr>
    <a:lvl2pPr marL="680244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2pPr>
    <a:lvl3pPr marL="1360485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3pPr>
    <a:lvl4pPr marL="2040728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4pPr>
    <a:lvl5pPr marL="2720972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5pPr>
    <a:lvl6pPr marL="3401216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6pPr>
    <a:lvl7pPr marL="4081456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7pPr>
    <a:lvl8pPr marL="4761699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8pPr>
    <a:lvl9pPr marL="5441943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13006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44555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44555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44555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44555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44555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44555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445553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26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970300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27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89256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44555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44555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44555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44555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44555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44555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44555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44555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2.gi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0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0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2.wav"/><Relationship Id="rId4" Type="http://schemas.openxmlformats.org/officeDocument/2006/relationships/image" Target="../media/image2.gif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2.wav"/><Relationship Id="rId4" Type="http://schemas.openxmlformats.org/officeDocument/2006/relationships/image" Target="../media/image2.gif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NULL"/><Relationship Id="rId4" Type="http://schemas.openxmlformats.org/officeDocument/2006/relationships/image" Target="../media/image4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NUL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0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2.gi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0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0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presenter’s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85287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29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475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003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96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055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40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ro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2" y="6131588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4050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3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7" y="8951767"/>
            <a:ext cx="13716000" cy="682901"/>
          </a:xfrm>
          <a:prstGeom prst="rect">
            <a:avLst/>
          </a:prstGeom>
        </p:spPr>
        <p:txBody>
          <a:bodyPr vert="horz" lIns="137160" tIns="68580" rIns="137160" bIns="6858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dirty="0">
                <a:latin typeface="+mn-lt"/>
              </a:rPr>
              <a:t>University of Trieste, Via </a:t>
            </a:r>
            <a:r>
              <a:rPr lang="en-US" sz="900" dirty="0" err="1">
                <a:latin typeface="+mn-lt"/>
              </a:rPr>
              <a:t>Filzi</a:t>
            </a:r>
            <a:r>
              <a:rPr lang="en-US" sz="900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dirty="0">
                <a:latin typeface="+mn-lt"/>
              </a:rPr>
              <a:t>Project </a:t>
            </a:r>
            <a:r>
              <a:rPr lang="en-US" sz="900" dirty="0" err="1">
                <a:latin typeface="+mn-lt"/>
              </a:rPr>
              <a:t>numberStudies</a:t>
            </a:r>
            <a:r>
              <a:rPr lang="en-US" sz="900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1200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6000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0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72" y="647379"/>
            <a:ext cx="16672263" cy="1135047"/>
          </a:xfrm>
          <a:prstGeom prst="rect">
            <a:avLst/>
          </a:prstGeom>
        </p:spPr>
        <p:txBody>
          <a:bodyPr/>
          <a:lstStyle>
            <a:lvl1pPr algn="ctr">
              <a:defRPr sz="75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/>
              <a:t>Title</a:t>
            </a:r>
            <a:r>
              <a:rPr lang="pl-PL" dirty="0"/>
              <a:t> of the unit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405846" y="1890418"/>
            <a:ext cx="13715999" cy="149541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5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/>
              <a:t>Module numer</a:t>
            </a:r>
          </a:p>
          <a:p>
            <a:pPr lvl="0"/>
            <a:r>
              <a:rPr lang="pl-PL" dirty="0"/>
              <a:t>Unit </a:t>
            </a:r>
            <a:r>
              <a:rPr lang="pl-PL" dirty="0" err="1"/>
              <a:t>number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31" y="125965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4050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8"/>
            <a:ext cx="17853660" cy="10085853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4050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503504" y="3705293"/>
            <a:ext cx="13715999" cy="67747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presenter’s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it-IT" dirty="0"/>
          </a:p>
        </p:txBody>
      </p:sp>
      <p:sp>
        <p:nvSpPr>
          <p:cNvPr id="11" name="Segnaposto testo 25"/>
          <p:cNvSpPr>
            <a:spLocks noGrp="1"/>
          </p:cNvSpPr>
          <p:nvPr>
            <p:ph type="body" sz="quarter" idx="12" hasCustomPrompt="1"/>
          </p:nvPr>
        </p:nvSpPr>
        <p:spPr>
          <a:xfrm>
            <a:off x="2405846" y="4498127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3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presenter’s</a:t>
            </a:r>
            <a:r>
              <a:rPr lang="pl-PL" dirty="0"/>
              <a:t> </a:t>
            </a:r>
            <a:r>
              <a:rPr lang="pl-PL" dirty="0" err="1"/>
              <a:t>affiliation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70544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 Outro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2" y="6131588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3716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pl-PL" sz="4050"/>
              <a:t>Edited by: editor’s first and last name</a:t>
            </a:r>
            <a:endParaRPr lang="pl-PL" sz="4050" dirty="0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3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7" y="8951767"/>
            <a:ext cx="13716000" cy="682901"/>
          </a:xfrm>
          <a:prstGeom prst="rect">
            <a:avLst/>
          </a:prstGeom>
        </p:spPr>
        <p:txBody>
          <a:bodyPr vert="horz" lIns="137160" tIns="68580" rIns="137160" bIns="6858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dirty="0">
                <a:latin typeface="+mn-lt"/>
              </a:rPr>
              <a:t>University of Trieste, Via </a:t>
            </a:r>
            <a:r>
              <a:rPr lang="en-US" sz="900" dirty="0" err="1">
                <a:latin typeface="+mn-lt"/>
              </a:rPr>
              <a:t>Filzi</a:t>
            </a:r>
            <a:r>
              <a:rPr lang="en-US" sz="900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dirty="0">
                <a:latin typeface="+mn-lt"/>
              </a:rPr>
              <a:t>Project </a:t>
            </a:r>
            <a:r>
              <a:rPr lang="en-US" sz="900" dirty="0" err="1">
                <a:latin typeface="+mn-lt"/>
              </a:rPr>
              <a:t>numberStudies</a:t>
            </a:r>
            <a:r>
              <a:rPr lang="en-US" sz="900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1200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6000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0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72" y="647379"/>
            <a:ext cx="16166237" cy="1135047"/>
          </a:xfrm>
          <a:prstGeom prst="rect">
            <a:avLst/>
          </a:prstGeom>
        </p:spPr>
        <p:txBody>
          <a:bodyPr/>
          <a:lstStyle>
            <a:lvl1pPr algn="ctr">
              <a:defRPr sz="75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/>
              <a:t>Title</a:t>
            </a:r>
            <a:r>
              <a:rPr lang="pl-PL" dirty="0"/>
              <a:t> of the unit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5996" y="1804041"/>
            <a:ext cx="13715999" cy="170291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5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/>
              <a:t>Module x</a:t>
            </a:r>
          </a:p>
          <a:p>
            <a:pPr lvl="0"/>
            <a:r>
              <a:rPr lang="pl-PL" dirty="0"/>
              <a:t>Unit x</a:t>
            </a:r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31" y="125965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4050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8"/>
            <a:ext cx="17853660" cy="10085853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4050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192456" y="3410846"/>
            <a:ext cx="13715999" cy="674450"/>
          </a:xfrm>
          <a:prstGeom prst="rect">
            <a:avLst/>
          </a:prstGeom>
        </p:spPr>
        <p:txBody>
          <a:bodyPr/>
          <a:lstStyle>
            <a:lvl1pPr marL="0" marR="0" indent="0" algn="ctr" defTabSz="13716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6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Prepared</a:t>
            </a:r>
            <a:r>
              <a:rPr lang="pl-PL" dirty="0"/>
              <a:t> by: </a:t>
            </a:r>
            <a:r>
              <a:rPr lang="pl-PL" dirty="0" err="1"/>
              <a:t>Author’s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12" name="Segnaposto testo 25"/>
          <p:cNvSpPr>
            <a:spLocks noGrp="1"/>
          </p:cNvSpPr>
          <p:nvPr>
            <p:ph type="body" sz="quarter" idx="12" hasCustomPrompt="1"/>
          </p:nvPr>
        </p:nvSpPr>
        <p:spPr>
          <a:xfrm>
            <a:off x="2250490" y="4760015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Authors</a:t>
            </a:r>
            <a:r>
              <a:rPr lang="pl-PL" dirty="0"/>
              <a:t>’ </a:t>
            </a:r>
            <a:r>
              <a:rPr lang="pl-PL" dirty="0" err="1"/>
              <a:t>affiliation</a:t>
            </a:r>
            <a:endParaRPr lang="it-IT" dirty="0"/>
          </a:p>
        </p:txBody>
      </p:sp>
      <p:sp>
        <p:nvSpPr>
          <p:cNvPr id="13" name="Segnaposto testo 25"/>
          <p:cNvSpPr>
            <a:spLocks noGrp="1"/>
          </p:cNvSpPr>
          <p:nvPr>
            <p:ph type="body" sz="quarter" idx="13" hasCustomPrompt="1"/>
          </p:nvPr>
        </p:nvSpPr>
        <p:spPr>
          <a:xfrm>
            <a:off x="2192456" y="4050262"/>
            <a:ext cx="13715999" cy="674450"/>
          </a:xfrm>
          <a:prstGeom prst="rect">
            <a:avLst/>
          </a:prstGeom>
        </p:spPr>
        <p:txBody>
          <a:bodyPr/>
          <a:lstStyle>
            <a:lvl1pPr marL="0" marR="0" indent="0" algn="ctr" defTabSz="13716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6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edited</a:t>
            </a:r>
            <a:r>
              <a:rPr lang="pl-PL" dirty="0"/>
              <a:t> by: </a:t>
            </a:r>
            <a:r>
              <a:rPr lang="pl-PL" dirty="0" err="1"/>
              <a:t>editor’s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pl-PL" dirty="0"/>
          </a:p>
          <a:p>
            <a:pPr lvl="0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82971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557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524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4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000"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4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809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63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none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38288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for power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2" name="Obraz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05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300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892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296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audio" Target="../media/audio1.wav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audio" Target="../media/audio10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4353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62" r:id="rId4"/>
    <p:sldLayoutId id="2147483659" r:id="rId5"/>
    <p:sldLayoutId id="2147483661" r:id="rId6"/>
    <p:sldLayoutId id="2147483675" r:id="rId7"/>
    <p:sldLayoutId id="2147483676" r:id="rId8"/>
    <p:sldLayoutId id="2147483677" r:id="rId9"/>
    <p:sldLayoutId id="2147483690" r:id="rId10"/>
    <p:sldLayoutId id="2147483691" r:id="rId11"/>
    <p:sldLayoutId id="2147483692" r:id="rId12"/>
    <p:sldLayoutId id="2147483735" r:id="rId13"/>
    <p:sldLayoutId id="2147483736" r:id="rId14"/>
    <p:sldLayoutId id="2147483737" r:id="rId15"/>
    <p:sldLayoutId id="2147483740" r:id="rId16"/>
    <p:sldLayoutId id="2147483741" r:id="rId17"/>
    <p:sldLayoutId id="2147483742" r:id="rId18"/>
    <p:sldLayoutId id="2147483743" r:id="rId19"/>
  </p:sldLayoutIdLst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1" name="click.wav"/>
          </p:stSnd>
        </p:sndAc>
      </p:transition>
    </mc:Choice>
    <mc:Fallback xmlns="">
      <p:transition spd="slow">
        <p:sndAc>
          <p:stSnd>
            <p:snd r:embed="rId22" name="click.wav"/>
          </p:stSnd>
        </p:sndAc>
      </p:transition>
    </mc:Fallback>
  </mc:AlternateContent>
  <p:txStyles>
    <p:titleStyle>
      <a:lvl1pPr algn="l" defTabSz="1122094" rtl="0" eaLnBrk="1" latinLnBrk="0" hangingPunct="1">
        <a:lnSpc>
          <a:spcPct val="90000"/>
        </a:lnSpc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0524" indent="-280524" algn="l" defTabSz="1122094" rtl="0" eaLnBrk="1" latinLnBrk="0" hangingPunct="1">
        <a:lnSpc>
          <a:spcPct val="90000"/>
        </a:lnSpc>
        <a:spcBef>
          <a:spcPts val="1227"/>
        </a:spcBef>
        <a:buFont typeface="Arial" panose="020B0604020202020204" pitchFamily="34" charset="0"/>
        <a:buChar char="•"/>
        <a:defRPr sz="3436" kern="1200">
          <a:solidFill>
            <a:schemeClr val="tx1"/>
          </a:solidFill>
          <a:latin typeface="+mn-lt"/>
          <a:ea typeface="+mn-ea"/>
          <a:cs typeface="+mn-cs"/>
        </a:defRPr>
      </a:lvl1pPr>
      <a:lvl2pPr marL="841573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945" kern="1200">
          <a:solidFill>
            <a:schemeClr val="tx1"/>
          </a:solidFill>
          <a:latin typeface="+mn-lt"/>
          <a:ea typeface="+mn-ea"/>
          <a:cs typeface="+mn-cs"/>
        </a:defRPr>
      </a:lvl2pPr>
      <a:lvl3pPr marL="1402617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454" kern="1200">
          <a:solidFill>
            <a:schemeClr val="tx1"/>
          </a:solidFill>
          <a:latin typeface="+mn-lt"/>
          <a:ea typeface="+mn-ea"/>
          <a:cs typeface="+mn-cs"/>
        </a:defRPr>
      </a:lvl3pPr>
      <a:lvl4pPr marL="1963665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4pPr>
      <a:lvl5pPr marL="2524713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5pPr>
      <a:lvl6pPr marL="3085759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6pPr>
      <a:lvl7pPr marL="3646805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7pPr>
      <a:lvl8pPr marL="4207852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8pPr>
      <a:lvl9pPr marL="4768901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1pPr>
      <a:lvl2pPr marL="561046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2pPr>
      <a:lvl3pPr marL="1122094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3pPr>
      <a:lvl4pPr marL="1683140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4pPr>
      <a:lvl5pPr marL="2244188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5pPr>
      <a:lvl6pPr marL="2805236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6pPr>
      <a:lvl7pPr marL="3366281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7pPr>
      <a:lvl8pPr marL="3927329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8pPr>
      <a:lvl9pPr marL="4488378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Relationship Id="rId4" Type="http://schemas.openxmlformats.org/officeDocument/2006/relationships/audio" Target="../media/audio2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7.xml"/><Relationship Id="rId4" Type="http://schemas.openxmlformats.org/officeDocument/2006/relationships/audio" Target="../media/audio2.wav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Relationship Id="rId4" Type="http://schemas.openxmlformats.org/officeDocument/2006/relationships/audio" Target="NUL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audio" Target="NUL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600" dirty="0" smtClean="0"/>
              <a:t>museums</a:t>
            </a:r>
            <a:endParaRPr lang="en-GB" sz="6600" dirty="0"/>
          </a:p>
        </p:txBody>
      </p:sp>
      <p:sp>
        <p:nvSpPr>
          <p:cNvPr id="7" name="Symbol zastępczy tekstu 6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Module </a:t>
            </a:r>
            <a:r>
              <a:rPr lang="en-GB" sz="4000" dirty="0" smtClean="0"/>
              <a:t>4</a:t>
            </a:r>
            <a:endParaRPr lang="en-GB" sz="4000" dirty="0"/>
          </a:p>
          <a:p>
            <a:r>
              <a:rPr lang="en-GB" sz="4000" dirty="0"/>
              <a:t>Unit </a:t>
            </a:r>
            <a:r>
              <a:rPr lang="en-GB" sz="4000" dirty="0" smtClean="0"/>
              <a:t>2</a:t>
            </a:r>
            <a:endParaRPr lang="en-GB" sz="4000" dirty="0"/>
          </a:p>
        </p:txBody>
      </p:sp>
      <p:sp>
        <p:nvSpPr>
          <p:cNvPr id="8" name="Symbol zastępczy tekstu 7"/>
          <p:cNvSpPr>
            <a:spLocks noGrp="1"/>
          </p:cNvSpPr>
          <p:nvPr>
            <p:ph type="body" sz="quarter" idx="11"/>
          </p:nvPr>
        </p:nvSpPr>
        <p:spPr>
          <a:xfrm>
            <a:off x="1315573" y="3603243"/>
            <a:ext cx="16091859" cy="677471"/>
          </a:xfrm>
        </p:spPr>
        <p:txBody>
          <a:bodyPr>
            <a:normAutofit/>
          </a:bodyPr>
          <a:lstStyle/>
          <a:p>
            <a:r>
              <a:rPr lang="en-GB" sz="3500" dirty="0" smtClean="0"/>
              <a:t>Chris </a:t>
            </a:r>
            <a:r>
              <a:rPr lang="en-GB" sz="3500" dirty="0" err="1" smtClean="0"/>
              <a:t>taylor</a:t>
            </a:r>
            <a:endParaRPr lang="en-GB" sz="3500" dirty="0"/>
          </a:p>
        </p:txBody>
      </p:sp>
      <p:sp>
        <p:nvSpPr>
          <p:cNvPr id="9" name="Symbol zastępczy tekstu 8"/>
          <p:cNvSpPr>
            <a:spLocks noGrp="1"/>
          </p:cNvSpPr>
          <p:nvPr>
            <p:ph type="body" sz="quarter" idx="12"/>
          </p:nvPr>
        </p:nvSpPr>
        <p:spPr>
          <a:xfrm>
            <a:off x="2286000" y="4444163"/>
            <a:ext cx="13715999" cy="674450"/>
          </a:xfrm>
        </p:spPr>
        <p:txBody>
          <a:bodyPr>
            <a:normAutofit/>
          </a:bodyPr>
          <a:lstStyle/>
          <a:p>
            <a:r>
              <a:rPr lang="en-GB" sz="3500" dirty="0" smtClean="0"/>
              <a:t>University of </a:t>
            </a:r>
            <a:r>
              <a:rPr lang="en-GB" sz="3500" dirty="0" err="1" smtClean="0"/>
              <a:t>trieste</a:t>
            </a:r>
            <a:endParaRPr lang="en-GB" sz="3500" dirty="0"/>
          </a:p>
        </p:txBody>
      </p:sp>
    </p:spTree>
    <p:extLst>
      <p:ext uri="{BB962C8B-B14F-4D97-AF65-F5344CB8AC3E}">
        <p14:creationId xmlns:p14="http://schemas.microsoft.com/office/powerpoint/2010/main" val="2963842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Hybridity</a:t>
            </a:r>
            <a:r>
              <a:rPr lang="it-IT" dirty="0" smtClean="0"/>
              <a:t> 1 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0"/>
          </p:nvPr>
        </p:nvSpPr>
        <p:spPr>
          <a:xfrm>
            <a:off x="562690" y="2666999"/>
            <a:ext cx="17223583" cy="5341997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it-IT" dirty="0" err="1" smtClean="0"/>
              <a:t>Store</a:t>
            </a:r>
            <a:r>
              <a:rPr lang="it-IT" dirty="0" smtClean="0"/>
              <a:t> of </a:t>
            </a:r>
            <a:r>
              <a:rPr lang="it-IT" dirty="0" err="1" smtClean="0"/>
              <a:t>artefacts</a:t>
            </a:r>
            <a:r>
              <a:rPr lang="it-IT" dirty="0" smtClean="0"/>
              <a:t> and </a:t>
            </a:r>
            <a:r>
              <a:rPr lang="it-IT" dirty="0" err="1" smtClean="0"/>
              <a:t>collections</a:t>
            </a:r>
            <a:r>
              <a:rPr lang="it-IT" dirty="0" smtClean="0"/>
              <a:t>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it-IT" dirty="0" smtClean="0"/>
              <a:t>Site </a:t>
            </a:r>
            <a:r>
              <a:rPr lang="it-IT" dirty="0" err="1" smtClean="0"/>
              <a:t>for</a:t>
            </a:r>
            <a:r>
              <a:rPr lang="it-IT" dirty="0" smtClean="0"/>
              <a:t> </a:t>
            </a:r>
            <a:r>
              <a:rPr lang="it-IT" dirty="0" err="1" smtClean="0"/>
              <a:t>tourism</a:t>
            </a:r>
            <a:r>
              <a:rPr lang="it-IT" dirty="0" smtClean="0"/>
              <a:t>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it-IT" dirty="0" err="1" smtClean="0"/>
              <a:t>Place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research</a:t>
            </a:r>
            <a:r>
              <a:rPr lang="it-IT" dirty="0" smtClean="0"/>
              <a:t>;</a:t>
            </a:r>
          </a:p>
          <a:p>
            <a:endParaRPr lang="it-IT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3" name="click.wav"/>
          </p:stSnd>
        </p:sndAc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Hybridity</a:t>
            </a:r>
            <a:r>
              <a:rPr lang="it-IT" dirty="0" smtClean="0"/>
              <a:t> 2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it-IT" dirty="0" err="1"/>
              <a:t>Place</a:t>
            </a:r>
            <a:r>
              <a:rPr lang="it-IT" dirty="0"/>
              <a:t> of entertainment and </a:t>
            </a:r>
            <a:r>
              <a:rPr lang="it-IT" dirty="0" err="1"/>
              <a:t>education</a:t>
            </a:r>
            <a:r>
              <a:rPr lang="it-IT" dirty="0"/>
              <a:t> (</a:t>
            </a:r>
            <a:r>
              <a:rPr lang="it-IT" dirty="0" err="1"/>
              <a:t>edutainment</a:t>
            </a:r>
            <a:r>
              <a:rPr lang="it-IT" dirty="0"/>
              <a:t>);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it-IT" dirty="0" err="1"/>
              <a:t>Place</a:t>
            </a:r>
            <a:r>
              <a:rPr lang="it-IT" dirty="0"/>
              <a:t> of promotion and merchandising;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it-IT" dirty="0" err="1"/>
              <a:t>Place</a:t>
            </a:r>
            <a:r>
              <a:rPr lang="it-IT" dirty="0"/>
              <a:t> of SERVICE – </a:t>
            </a:r>
            <a:r>
              <a:rPr lang="it-IT" dirty="0" err="1"/>
              <a:t>access</a:t>
            </a:r>
            <a:r>
              <a:rPr lang="it-IT" dirty="0"/>
              <a:t> for </a:t>
            </a:r>
            <a:r>
              <a:rPr lang="it-IT" dirty="0" err="1"/>
              <a:t>disabled</a:t>
            </a:r>
            <a:r>
              <a:rPr lang="it-IT" dirty="0"/>
              <a:t>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97746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3" name="click.wav"/>
          </p:stSnd>
        </p:sndAc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Complexity</a:t>
            </a:r>
            <a:r>
              <a:rPr lang="it-IT" dirty="0" smtClean="0"/>
              <a:t> 1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0"/>
          </p:nvPr>
        </p:nvSpPr>
        <p:spPr>
          <a:xfrm>
            <a:off x="532210" y="2301241"/>
            <a:ext cx="17223583" cy="5662036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endParaRPr lang="it-IT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it-IT" dirty="0" err="1" smtClean="0"/>
              <a:t>Guidebooks</a:t>
            </a:r>
            <a:r>
              <a:rPr lang="it-IT" dirty="0" smtClean="0"/>
              <a:t>, </a:t>
            </a:r>
            <a:r>
              <a:rPr lang="it-IT" dirty="0" err="1" smtClean="0"/>
              <a:t>audioguides</a:t>
            </a:r>
            <a:r>
              <a:rPr lang="it-IT" dirty="0" smtClean="0"/>
              <a:t>, </a:t>
            </a:r>
            <a:r>
              <a:rPr lang="it-IT" dirty="0" err="1" smtClean="0"/>
              <a:t>guided</a:t>
            </a:r>
            <a:r>
              <a:rPr lang="it-IT" dirty="0" smtClean="0"/>
              <a:t> </a:t>
            </a:r>
            <a:r>
              <a:rPr lang="it-IT" dirty="0" err="1" smtClean="0"/>
              <a:t>tours</a:t>
            </a:r>
            <a:r>
              <a:rPr lang="it-IT" dirty="0" smtClean="0"/>
              <a:t> PLUS;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it-IT" dirty="0" err="1" smtClean="0"/>
              <a:t>Technological</a:t>
            </a:r>
            <a:r>
              <a:rPr lang="it-IT" dirty="0" smtClean="0"/>
              <a:t> </a:t>
            </a:r>
            <a:r>
              <a:rPr lang="it-IT" dirty="0" err="1" smtClean="0"/>
              <a:t>advance</a:t>
            </a:r>
            <a:r>
              <a:rPr lang="it-IT" dirty="0" smtClean="0"/>
              <a:t> e.g. 3D </a:t>
            </a:r>
            <a:r>
              <a:rPr lang="it-IT" dirty="0" err="1" smtClean="0"/>
              <a:t>productions</a:t>
            </a:r>
            <a:r>
              <a:rPr lang="it-IT" dirty="0" smtClean="0"/>
              <a:t>, </a:t>
            </a:r>
            <a:r>
              <a:rPr lang="it-IT" dirty="0" err="1" smtClean="0"/>
              <a:t>special</a:t>
            </a:r>
            <a:r>
              <a:rPr lang="it-IT" dirty="0" smtClean="0"/>
              <a:t> </a:t>
            </a:r>
            <a:r>
              <a:rPr lang="it-IT" dirty="0" err="1" smtClean="0"/>
              <a:t>effects</a:t>
            </a:r>
            <a:r>
              <a:rPr lang="it-IT" dirty="0" smtClean="0"/>
              <a:t>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it-IT" dirty="0" smtClean="0"/>
              <a:t>Educational </a:t>
            </a:r>
            <a:r>
              <a:rPr lang="it-IT" dirty="0" err="1" smtClean="0"/>
              <a:t>programmes</a:t>
            </a:r>
            <a:r>
              <a:rPr lang="it-IT" dirty="0" smtClean="0"/>
              <a:t>/</a:t>
            </a:r>
            <a:r>
              <a:rPr lang="it-IT" dirty="0" err="1" smtClean="0"/>
              <a:t>lectures</a:t>
            </a:r>
            <a:r>
              <a:rPr lang="it-IT" dirty="0" smtClean="0"/>
              <a:t>/</a:t>
            </a:r>
            <a:r>
              <a:rPr lang="it-IT" dirty="0" err="1" smtClean="0"/>
              <a:t>courses</a:t>
            </a:r>
            <a:r>
              <a:rPr lang="it-IT" dirty="0" smtClean="0"/>
              <a:t>;</a:t>
            </a:r>
          </a:p>
          <a:p>
            <a:pPr>
              <a:buNone/>
            </a:pPr>
            <a:endParaRPr lang="it-IT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3" name="click.wav"/>
          </p:stSnd>
        </p:sndAc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Complexity</a:t>
            </a:r>
            <a:r>
              <a:rPr lang="it-IT" dirty="0" smtClean="0"/>
              <a:t> 2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it-IT" dirty="0"/>
              <a:t>Club </a:t>
            </a:r>
            <a:r>
              <a:rPr lang="it-IT" dirty="0" err="1"/>
              <a:t>activities</a:t>
            </a:r>
            <a:r>
              <a:rPr lang="it-IT" dirty="0"/>
              <a:t>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it-IT" dirty="0"/>
              <a:t>Publications;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it-IT" dirty="0"/>
              <a:t>Access - Audio </a:t>
            </a:r>
            <a:r>
              <a:rPr lang="it-IT" dirty="0" err="1"/>
              <a:t>Description</a:t>
            </a:r>
            <a:r>
              <a:rPr lang="it-IT" dirty="0"/>
              <a:t>/</a:t>
            </a:r>
            <a:r>
              <a:rPr lang="it-IT" dirty="0" err="1"/>
              <a:t>touch</a:t>
            </a:r>
            <a:r>
              <a:rPr lang="it-IT" dirty="0"/>
              <a:t> </a:t>
            </a:r>
            <a:r>
              <a:rPr lang="it-IT" dirty="0" err="1"/>
              <a:t>tours</a:t>
            </a:r>
            <a:r>
              <a:rPr lang="it-IT" dirty="0"/>
              <a:t>/</a:t>
            </a:r>
            <a:r>
              <a:rPr lang="it-IT" dirty="0" err="1"/>
              <a:t>multisensory</a:t>
            </a:r>
            <a:r>
              <a:rPr lang="it-IT" dirty="0"/>
              <a:t> </a:t>
            </a:r>
            <a:r>
              <a:rPr lang="it-IT" dirty="0" err="1"/>
              <a:t>approaches</a:t>
            </a:r>
            <a:r>
              <a:rPr lang="it-IT" dirty="0"/>
              <a:t>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1441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3" name="click.wav"/>
          </p:stSnd>
        </p:sndAc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Leisure</a:t>
            </a:r>
            <a:r>
              <a:rPr lang="it-IT" dirty="0" smtClean="0"/>
              <a:t> </a:t>
            </a:r>
            <a:r>
              <a:rPr lang="it-IT" dirty="0" err="1" smtClean="0"/>
              <a:t>venues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0"/>
          </p:nvPr>
        </p:nvSpPr>
        <p:spPr>
          <a:xfrm>
            <a:off x="532210" y="2346961"/>
            <a:ext cx="17223583" cy="5616316"/>
          </a:xfrm>
        </p:spPr>
        <p:txBody>
          <a:bodyPr/>
          <a:lstStyle/>
          <a:p>
            <a:pPr marL="0" indent="0">
              <a:buNone/>
            </a:pPr>
            <a:r>
              <a:rPr lang="it-IT" dirty="0" smtClean="0"/>
              <a:t>People </a:t>
            </a:r>
            <a:r>
              <a:rPr lang="it-IT" dirty="0" err="1" smtClean="0"/>
              <a:t>have</a:t>
            </a:r>
            <a:r>
              <a:rPr lang="it-IT" dirty="0" smtClean="0"/>
              <a:t> </a:t>
            </a:r>
            <a:r>
              <a:rPr lang="it-IT" dirty="0" err="1" smtClean="0"/>
              <a:t>working</a:t>
            </a:r>
            <a:r>
              <a:rPr lang="it-IT" dirty="0" smtClean="0"/>
              <a:t> </a:t>
            </a:r>
            <a:r>
              <a:rPr lang="it-IT" dirty="0" err="1" smtClean="0"/>
              <a:t>models</a:t>
            </a:r>
            <a:r>
              <a:rPr lang="it-IT" dirty="0" smtClean="0"/>
              <a:t> of </a:t>
            </a:r>
            <a:r>
              <a:rPr lang="it-IT" dirty="0" err="1" smtClean="0"/>
              <a:t>what</a:t>
            </a:r>
            <a:r>
              <a:rPr lang="it-IT" dirty="0" smtClean="0"/>
              <a:t> the </a:t>
            </a:r>
            <a:r>
              <a:rPr lang="it-IT" dirty="0" err="1" smtClean="0"/>
              <a:t>museum</a:t>
            </a:r>
            <a:r>
              <a:rPr lang="it-IT" dirty="0" smtClean="0"/>
              <a:t> </a:t>
            </a:r>
            <a:r>
              <a:rPr lang="it-IT" dirty="0" err="1" smtClean="0"/>
              <a:t>experience</a:t>
            </a:r>
            <a:r>
              <a:rPr lang="it-IT" dirty="0" smtClean="0"/>
              <a:t> </a:t>
            </a:r>
            <a:r>
              <a:rPr lang="it-IT" dirty="0" err="1" smtClean="0"/>
              <a:t>affords</a:t>
            </a:r>
            <a:r>
              <a:rPr lang="it-IT" dirty="0" smtClean="0"/>
              <a:t>. </a:t>
            </a:r>
            <a:r>
              <a:rPr lang="it-IT" dirty="0" err="1" smtClean="0"/>
              <a:t>These</a:t>
            </a:r>
            <a:r>
              <a:rPr lang="it-IT" dirty="0" smtClean="0"/>
              <a:t> </a:t>
            </a:r>
            <a:r>
              <a:rPr lang="it-IT" dirty="0" err="1" smtClean="0"/>
              <a:t>affordances</a:t>
            </a:r>
            <a:r>
              <a:rPr lang="it-IT" dirty="0" smtClean="0"/>
              <a:t> match public </a:t>
            </a:r>
            <a:r>
              <a:rPr lang="it-IT" dirty="0" err="1" smtClean="0"/>
              <a:t>expectations</a:t>
            </a:r>
            <a:r>
              <a:rPr lang="it-IT" dirty="0" smtClean="0"/>
              <a:t> and </a:t>
            </a:r>
            <a:r>
              <a:rPr lang="it-IT" dirty="0" err="1" smtClean="0"/>
              <a:t>needs</a:t>
            </a:r>
            <a:r>
              <a:rPr lang="it-IT" dirty="0" smtClean="0"/>
              <a:t>.</a:t>
            </a:r>
          </a:p>
          <a:p>
            <a:pPr>
              <a:buNone/>
            </a:pPr>
            <a:endParaRPr lang="it-IT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3" name="click.wav"/>
          </p:stSnd>
        </p:sndAc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/>
            </a:r>
            <a:br>
              <a:rPr lang="it-IT" dirty="0"/>
            </a:br>
            <a:r>
              <a:rPr lang="it-IT" dirty="0" err="1" smtClean="0"/>
              <a:t>ACCess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32572" y="2441817"/>
            <a:ext cx="16496575" cy="501054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sz="4000" dirty="0" err="1" smtClean="0"/>
              <a:t>We</a:t>
            </a:r>
            <a:r>
              <a:rPr lang="it-IT" sz="4000" dirty="0" smtClean="0"/>
              <a:t> can </a:t>
            </a:r>
            <a:r>
              <a:rPr lang="it-IT" sz="4000" dirty="0" err="1" smtClean="0"/>
              <a:t>now</a:t>
            </a:r>
            <a:r>
              <a:rPr lang="it-IT" sz="4000" dirty="0" smtClean="0"/>
              <a:t> </a:t>
            </a:r>
            <a:r>
              <a:rPr lang="it-IT" sz="4000" dirty="0" err="1" smtClean="0"/>
              <a:t>begin</a:t>
            </a:r>
            <a:r>
              <a:rPr lang="it-IT" sz="4000" dirty="0" smtClean="0"/>
              <a:t> to </a:t>
            </a:r>
            <a:r>
              <a:rPr lang="it-IT" sz="4000" dirty="0" err="1" smtClean="0"/>
              <a:t>address</a:t>
            </a:r>
            <a:r>
              <a:rPr lang="it-IT" sz="4000" dirty="0" smtClean="0"/>
              <a:t> the </a:t>
            </a:r>
            <a:r>
              <a:rPr lang="it-IT" sz="4000" dirty="0" err="1" smtClean="0"/>
              <a:t>question</a:t>
            </a:r>
            <a:r>
              <a:rPr lang="it-IT" sz="4000" dirty="0" smtClean="0"/>
              <a:t> of </a:t>
            </a:r>
            <a:r>
              <a:rPr lang="it-IT" sz="4000" dirty="0" err="1" smtClean="0"/>
              <a:t>access</a:t>
            </a:r>
            <a:r>
              <a:rPr lang="it-IT" sz="4000" dirty="0" smtClean="0"/>
              <a:t>, </a:t>
            </a:r>
            <a:r>
              <a:rPr lang="it-IT" sz="4000" dirty="0" err="1" smtClean="0"/>
              <a:t>specifically</a:t>
            </a:r>
            <a:r>
              <a:rPr lang="it-IT" sz="4000" dirty="0" smtClean="0"/>
              <a:t> </a:t>
            </a:r>
            <a:r>
              <a:rPr lang="it-IT" sz="4000" dirty="0" err="1" smtClean="0"/>
              <a:t>access</a:t>
            </a:r>
            <a:r>
              <a:rPr lang="it-IT" sz="4000" dirty="0" smtClean="0"/>
              <a:t> to </a:t>
            </a:r>
            <a:r>
              <a:rPr lang="it-IT" sz="4000" dirty="0" err="1" smtClean="0"/>
              <a:t>museums</a:t>
            </a:r>
            <a:r>
              <a:rPr lang="it-IT" sz="4000" dirty="0" smtClean="0"/>
              <a:t> </a:t>
            </a:r>
            <a:r>
              <a:rPr lang="it-IT" sz="4000" dirty="0" err="1" smtClean="0"/>
              <a:t>for</a:t>
            </a:r>
            <a:r>
              <a:rPr lang="it-IT" sz="4000" dirty="0" smtClean="0"/>
              <a:t> people </a:t>
            </a:r>
            <a:r>
              <a:rPr lang="it-IT" sz="4000" dirty="0" err="1" smtClean="0"/>
              <a:t>with</a:t>
            </a:r>
            <a:r>
              <a:rPr lang="it-IT" sz="4000" dirty="0" smtClean="0"/>
              <a:t> </a:t>
            </a:r>
            <a:r>
              <a:rPr lang="it-IT" sz="4000" dirty="0" err="1" smtClean="0"/>
              <a:t>sight</a:t>
            </a:r>
            <a:r>
              <a:rPr lang="it-IT" sz="4000" dirty="0" smtClean="0"/>
              <a:t> loss. </a:t>
            </a:r>
            <a:endParaRPr lang="it-IT" sz="4000" dirty="0"/>
          </a:p>
        </p:txBody>
      </p:sp>
    </p:spTree>
    <p:extLst>
      <p:ext uri="{BB962C8B-B14F-4D97-AF65-F5344CB8AC3E}">
        <p14:creationId xmlns:p14="http://schemas.microsoft.com/office/powerpoint/2010/main" val="3172823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544123" y="560152"/>
            <a:ext cx="14786904" cy="1988345"/>
          </a:xfrm>
        </p:spPr>
        <p:txBody>
          <a:bodyPr>
            <a:normAutofit/>
          </a:bodyPr>
          <a:lstStyle/>
          <a:p>
            <a:r>
              <a:rPr lang="it-IT" dirty="0"/>
              <a:t/>
            </a:r>
            <a:br>
              <a:rPr lang="it-IT" dirty="0"/>
            </a:br>
            <a:r>
              <a:rPr lang="it-IT" dirty="0" err="1" smtClean="0"/>
              <a:t>types</a:t>
            </a:r>
            <a:r>
              <a:rPr lang="it-IT" dirty="0" smtClean="0"/>
              <a:t> of </a:t>
            </a:r>
            <a:r>
              <a:rPr lang="it-IT" dirty="0" err="1" smtClean="0"/>
              <a:t>access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17332" y="2487537"/>
            <a:ext cx="16496575" cy="501054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sz="4000" dirty="0" smtClean="0"/>
              <a:t>A first option </a:t>
            </a:r>
            <a:r>
              <a:rPr lang="it-IT" sz="4000" dirty="0" err="1" smtClean="0"/>
              <a:t>may</a:t>
            </a:r>
            <a:r>
              <a:rPr lang="it-IT" sz="4000" dirty="0" smtClean="0"/>
              <a:t> be the </a:t>
            </a:r>
            <a:r>
              <a:rPr lang="it-IT" sz="4000" dirty="0" err="1" smtClean="0"/>
              <a:t>provision</a:t>
            </a:r>
            <a:r>
              <a:rPr lang="it-IT" sz="4000" dirty="0" smtClean="0"/>
              <a:t> of Braille </a:t>
            </a:r>
            <a:r>
              <a:rPr lang="it-IT" sz="4000" dirty="0" err="1" smtClean="0"/>
              <a:t>versions</a:t>
            </a:r>
            <a:r>
              <a:rPr lang="it-IT" sz="4000" dirty="0" smtClean="0"/>
              <a:t> of the </a:t>
            </a:r>
            <a:r>
              <a:rPr lang="it-IT" sz="4000" dirty="0" err="1" smtClean="0"/>
              <a:t>captions</a:t>
            </a:r>
            <a:r>
              <a:rPr lang="it-IT" sz="4000" dirty="0" smtClean="0"/>
              <a:t> </a:t>
            </a:r>
            <a:r>
              <a:rPr lang="it-IT" sz="4000" dirty="0" err="1" smtClean="0"/>
              <a:t>displayed</a:t>
            </a:r>
            <a:r>
              <a:rPr lang="it-IT" sz="4000" dirty="0" smtClean="0"/>
              <a:t> by </a:t>
            </a:r>
            <a:r>
              <a:rPr lang="it-IT" sz="4000" dirty="0" err="1" smtClean="0"/>
              <a:t>each</a:t>
            </a:r>
            <a:r>
              <a:rPr lang="it-IT" sz="4000" dirty="0" smtClean="0"/>
              <a:t> </a:t>
            </a:r>
            <a:r>
              <a:rPr lang="it-IT" sz="4000" dirty="0" err="1" smtClean="0"/>
              <a:t>artefact</a:t>
            </a:r>
            <a:r>
              <a:rPr lang="it-IT" sz="4000" dirty="0" smtClean="0"/>
              <a:t>, </a:t>
            </a:r>
            <a:r>
              <a:rPr lang="it-IT" sz="4000" dirty="0" err="1" smtClean="0"/>
              <a:t>if</a:t>
            </a:r>
            <a:r>
              <a:rPr lang="it-IT" sz="4000" dirty="0" smtClean="0"/>
              <a:t> the </a:t>
            </a:r>
            <a:r>
              <a:rPr lang="it-IT" sz="4000" dirty="0" err="1" smtClean="0"/>
              <a:t>patrons</a:t>
            </a:r>
            <a:r>
              <a:rPr lang="it-IT" sz="4000" dirty="0" smtClean="0"/>
              <a:t> are Braille </a:t>
            </a:r>
            <a:r>
              <a:rPr lang="it-IT" sz="4000" dirty="0" err="1" smtClean="0"/>
              <a:t>readers</a:t>
            </a:r>
            <a:r>
              <a:rPr lang="it-IT" sz="40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72823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/>
            </a:r>
            <a:br>
              <a:rPr lang="it-IT" dirty="0"/>
            </a:br>
            <a:r>
              <a:rPr lang="it-IT" dirty="0" err="1" smtClean="0"/>
              <a:t>access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17332" y="2487537"/>
            <a:ext cx="16496575" cy="501054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sz="4000" dirty="0" err="1" smtClean="0"/>
              <a:t>Large</a:t>
            </a:r>
            <a:r>
              <a:rPr lang="it-IT" sz="4000" dirty="0" smtClean="0"/>
              <a:t> </a:t>
            </a:r>
            <a:r>
              <a:rPr lang="it-IT" sz="4000" dirty="0" err="1" smtClean="0"/>
              <a:t>letter</a:t>
            </a:r>
            <a:r>
              <a:rPr lang="it-IT" sz="4000" dirty="0" smtClean="0"/>
              <a:t> </a:t>
            </a:r>
            <a:r>
              <a:rPr lang="it-IT" sz="4000" dirty="0" err="1" smtClean="0"/>
              <a:t>documentation</a:t>
            </a:r>
            <a:r>
              <a:rPr lang="it-IT" sz="4000" dirty="0" smtClean="0"/>
              <a:t> </a:t>
            </a:r>
            <a:r>
              <a:rPr lang="it-IT" sz="4000" dirty="0" err="1" smtClean="0"/>
              <a:t>is</a:t>
            </a:r>
            <a:r>
              <a:rPr lang="it-IT" sz="4000" dirty="0" smtClean="0"/>
              <a:t> </a:t>
            </a:r>
            <a:r>
              <a:rPr lang="it-IT" sz="4000" dirty="0" err="1" smtClean="0"/>
              <a:t>another</a:t>
            </a:r>
            <a:r>
              <a:rPr lang="it-IT" sz="4000" dirty="0" smtClean="0"/>
              <a:t> option for </a:t>
            </a:r>
            <a:r>
              <a:rPr lang="it-IT" sz="4000" dirty="0" err="1" smtClean="0"/>
              <a:t>patrons</a:t>
            </a:r>
            <a:r>
              <a:rPr lang="it-IT" sz="4000" dirty="0" smtClean="0"/>
              <a:t> </a:t>
            </a:r>
            <a:r>
              <a:rPr lang="it-IT" sz="4000" dirty="0" err="1" smtClean="0"/>
              <a:t>who</a:t>
            </a:r>
            <a:r>
              <a:rPr lang="it-IT" sz="4000" dirty="0" smtClean="0"/>
              <a:t> are </a:t>
            </a:r>
            <a:r>
              <a:rPr lang="it-IT" sz="4000" dirty="0" err="1" smtClean="0"/>
              <a:t>only</a:t>
            </a:r>
            <a:r>
              <a:rPr lang="it-IT" sz="4000" dirty="0" smtClean="0"/>
              <a:t> </a:t>
            </a:r>
            <a:r>
              <a:rPr lang="it-IT" sz="4000" dirty="0" err="1" smtClean="0"/>
              <a:t>slightly</a:t>
            </a:r>
            <a:r>
              <a:rPr lang="it-IT" sz="4000" dirty="0" smtClean="0"/>
              <a:t> </a:t>
            </a:r>
            <a:r>
              <a:rPr lang="it-IT" sz="4000" dirty="0" err="1" smtClean="0"/>
              <a:t>sight-impaired</a:t>
            </a:r>
            <a:r>
              <a:rPr lang="it-IT" sz="4000" dirty="0" smtClean="0"/>
              <a:t>.</a:t>
            </a:r>
            <a:endParaRPr lang="it-IT" sz="4000" dirty="0"/>
          </a:p>
        </p:txBody>
      </p:sp>
    </p:spTree>
    <p:extLst>
      <p:ext uri="{BB962C8B-B14F-4D97-AF65-F5344CB8AC3E}">
        <p14:creationId xmlns:p14="http://schemas.microsoft.com/office/powerpoint/2010/main" val="3172823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/>
            </a:r>
            <a:br>
              <a:rPr lang="it-IT" dirty="0"/>
            </a:br>
            <a:r>
              <a:rPr lang="it-IT" dirty="0" err="1" smtClean="0"/>
              <a:t>access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17332" y="2487537"/>
            <a:ext cx="16496575" cy="501054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sz="4000" dirty="0" smtClean="0"/>
              <a:t>Audio </a:t>
            </a:r>
            <a:r>
              <a:rPr lang="it-IT" sz="4000" dirty="0" err="1" smtClean="0"/>
              <a:t>description</a:t>
            </a:r>
            <a:r>
              <a:rPr lang="it-IT" sz="4000" dirty="0" smtClean="0"/>
              <a:t> (AD) </a:t>
            </a:r>
            <a:r>
              <a:rPr lang="it-IT" sz="4000" dirty="0" err="1" smtClean="0"/>
              <a:t>is</a:t>
            </a:r>
            <a:r>
              <a:rPr lang="it-IT" sz="4000" dirty="0" smtClean="0"/>
              <a:t> </a:t>
            </a:r>
            <a:r>
              <a:rPr lang="it-IT" sz="4000" dirty="0" err="1" smtClean="0"/>
              <a:t>perhaps</a:t>
            </a:r>
            <a:r>
              <a:rPr lang="it-IT" sz="4000" dirty="0" smtClean="0"/>
              <a:t> the </a:t>
            </a:r>
            <a:r>
              <a:rPr lang="it-IT" sz="4000" dirty="0" err="1" smtClean="0"/>
              <a:t>most</a:t>
            </a:r>
            <a:r>
              <a:rPr lang="it-IT" sz="4000" dirty="0" smtClean="0"/>
              <a:t> </a:t>
            </a:r>
            <a:r>
              <a:rPr lang="it-IT" sz="4000" dirty="0" err="1" smtClean="0"/>
              <a:t>useful</a:t>
            </a:r>
            <a:r>
              <a:rPr lang="it-IT" sz="4000" dirty="0" smtClean="0"/>
              <a:t> </a:t>
            </a:r>
            <a:r>
              <a:rPr lang="it-IT" sz="4000" dirty="0" err="1" smtClean="0"/>
              <a:t>form</a:t>
            </a:r>
            <a:r>
              <a:rPr lang="it-IT" sz="4000" dirty="0" smtClean="0"/>
              <a:t> of </a:t>
            </a:r>
            <a:r>
              <a:rPr lang="it-IT" sz="4000" dirty="0" err="1" smtClean="0"/>
              <a:t>access</a:t>
            </a:r>
            <a:r>
              <a:rPr lang="it-IT" sz="4000" dirty="0" smtClean="0"/>
              <a:t>, and </a:t>
            </a:r>
            <a:r>
              <a:rPr lang="it-IT" sz="4000" dirty="0" err="1" smtClean="0"/>
              <a:t>this</a:t>
            </a:r>
            <a:r>
              <a:rPr lang="it-IT" sz="4000" dirty="0" smtClean="0"/>
              <a:t> </a:t>
            </a:r>
            <a:r>
              <a:rPr lang="it-IT" sz="4000" dirty="0" err="1" smtClean="0"/>
              <a:t>is</a:t>
            </a:r>
            <a:r>
              <a:rPr lang="it-IT" sz="4000" dirty="0" smtClean="0"/>
              <a:t> </a:t>
            </a:r>
            <a:r>
              <a:rPr lang="it-IT" sz="4000" dirty="0" err="1" smtClean="0"/>
              <a:t>what</a:t>
            </a:r>
            <a:r>
              <a:rPr lang="it-IT" sz="4000" dirty="0" smtClean="0"/>
              <a:t> </a:t>
            </a:r>
            <a:r>
              <a:rPr lang="it-IT" sz="4000" dirty="0" err="1" smtClean="0"/>
              <a:t>we</a:t>
            </a:r>
            <a:r>
              <a:rPr lang="it-IT" sz="4000" dirty="0" smtClean="0"/>
              <a:t> </a:t>
            </a:r>
            <a:r>
              <a:rPr lang="it-IT" sz="4000" dirty="0" err="1" smtClean="0"/>
              <a:t>shall</a:t>
            </a:r>
            <a:r>
              <a:rPr lang="it-IT" sz="4000" dirty="0" smtClean="0"/>
              <a:t> focus </a:t>
            </a:r>
            <a:r>
              <a:rPr lang="it-IT" sz="4000" dirty="0" err="1" smtClean="0"/>
              <a:t>our</a:t>
            </a:r>
            <a:r>
              <a:rPr lang="it-IT" sz="4000" dirty="0" smtClean="0"/>
              <a:t> </a:t>
            </a:r>
            <a:r>
              <a:rPr lang="it-IT" sz="4000" dirty="0" err="1" smtClean="0"/>
              <a:t>attention</a:t>
            </a:r>
            <a:r>
              <a:rPr lang="it-IT" sz="4000" dirty="0" smtClean="0"/>
              <a:t> on.</a:t>
            </a:r>
          </a:p>
        </p:txBody>
      </p:sp>
    </p:spTree>
    <p:extLst>
      <p:ext uri="{BB962C8B-B14F-4D97-AF65-F5344CB8AC3E}">
        <p14:creationId xmlns:p14="http://schemas.microsoft.com/office/powerpoint/2010/main" val="3172823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/>
            </a:r>
            <a:br>
              <a:rPr lang="it-IT" dirty="0"/>
            </a:br>
            <a:r>
              <a:rPr lang="it-IT" dirty="0" err="1" smtClean="0"/>
              <a:t>tactile</a:t>
            </a:r>
            <a:r>
              <a:rPr lang="it-IT" dirty="0" smtClean="0"/>
              <a:t> </a:t>
            </a:r>
            <a:r>
              <a:rPr lang="it-IT" dirty="0" err="1" smtClean="0"/>
              <a:t>exploration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17332" y="2487537"/>
            <a:ext cx="16496575" cy="501054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dirty="0" smtClean="0"/>
              <a:t>A</a:t>
            </a:r>
            <a:r>
              <a:rPr lang="it-IT" sz="4000" dirty="0" smtClean="0"/>
              <a:t>D can be </a:t>
            </a:r>
            <a:r>
              <a:rPr lang="it-IT" sz="4000" dirty="0" err="1" smtClean="0"/>
              <a:t>very</a:t>
            </a:r>
            <a:r>
              <a:rPr lang="it-IT" sz="4000" dirty="0" smtClean="0"/>
              <a:t> </a:t>
            </a:r>
            <a:r>
              <a:rPr lang="it-IT" sz="4000" dirty="0" err="1" smtClean="0"/>
              <a:t>usefully</a:t>
            </a:r>
            <a:r>
              <a:rPr lang="it-IT" sz="4000" dirty="0" smtClean="0"/>
              <a:t> </a:t>
            </a:r>
            <a:r>
              <a:rPr lang="it-IT" sz="4000" dirty="0" err="1" smtClean="0"/>
              <a:t>accompanied</a:t>
            </a:r>
            <a:r>
              <a:rPr lang="it-IT" sz="4000" dirty="0" smtClean="0"/>
              <a:t> by </a:t>
            </a:r>
            <a:r>
              <a:rPr lang="it-IT" sz="4000" dirty="0" err="1" smtClean="0"/>
              <a:t>tactile</a:t>
            </a:r>
            <a:r>
              <a:rPr lang="it-IT" sz="4000" dirty="0" smtClean="0"/>
              <a:t> </a:t>
            </a:r>
            <a:r>
              <a:rPr lang="it-IT" sz="4000" dirty="0" err="1" smtClean="0"/>
              <a:t>exploration</a:t>
            </a:r>
            <a:r>
              <a:rPr lang="it-IT" sz="4000" dirty="0" smtClean="0"/>
              <a:t>, i.e. the </a:t>
            </a:r>
            <a:r>
              <a:rPr lang="it-IT" sz="4000" dirty="0" err="1" smtClean="0"/>
              <a:t>patrons</a:t>
            </a:r>
            <a:r>
              <a:rPr lang="it-IT" sz="4000" dirty="0" smtClean="0"/>
              <a:t> can </a:t>
            </a:r>
            <a:r>
              <a:rPr lang="it-IT" sz="4000" dirty="0" err="1" smtClean="0"/>
              <a:t>touch</a:t>
            </a:r>
            <a:r>
              <a:rPr lang="it-IT" sz="4000" dirty="0" smtClean="0"/>
              <a:t> </a:t>
            </a:r>
            <a:r>
              <a:rPr lang="it-IT" sz="4000" dirty="0" err="1" smtClean="0"/>
              <a:t>exhibits</a:t>
            </a:r>
            <a:r>
              <a:rPr lang="it-IT" sz="4000" dirty="0" smtClean="0"/>
              <a:t> (or </a:t>
            </a:r>
            <a:r>
              <a:rPr lang="it-IT" sz="4000" dirty="0" err="1" smtClean="0"/>
              <a:t>models</a:t>
            </a:r>
            <a:r>
              <a:rPr lang="it-IT" sz="4000" dirty="0" smtClean="0"/>
              <a:t> </a:t>
            </a:r>
            <a:r>
              <a:rPr lang="it-IT" sz="4000" dirty="0" err="1" smtClean="0"/>
              <a:t>thereof</a:t>
            </a:r>
            <a:r>
              <a:rPr lang="it-IT" sz="4000" dirty="0" smtClean="0"/>
              <a:t>) </a:t>
            </a:r>
            <a:r>
              <a:rPr lang="it-IT" sz="4000" dirty="0" err="1" smtClean="0"/>
              <a:t>while</a:t>
            </a:r>
            <a:r>
              <a:rPr lang="it-IT" sz="4000" dirty="0" smtClean="0"/>
              <a:t> </a:t>
            </a:r>
            <a:r>
              <a:rPr lang="it-IT" sz="4000" dirty="0" err="1" smtClean="0"/>
              <a:t>listening</a:t>
            </a:r>
            <a:r>
              <a:rPr lang="it-IT" sz="4000" dirty="0" smtClean="0"/>
              <a:t> to the AD.</a:t>
            </a:r>
            <a:endParaRPr lang="it-IT" sz="4000" dirty="0"/>
          </a:p>
        </p:txBody>
      </p:sp>
    </p:spTree>
    <p:extLst>
      <p:ext uri="{BB962C8B-B14F-4D97-AF65-F5344CB8AC3E}">
        <p14:creationId xmlns:p14="http://schemas.microsoft.com/office/powerpoint/2010/main" val="3172823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museums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0"/>
          </p:nvPr>
        </p:nvSpPr>
        <p:spPr>
          <a:xfrm>
            <a:off x="532210" y="2362201"/>
            <a:ext cx="17223583" cy="560107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Museum </a:t>
            </a:r>
            <a:r>
              <a:rPr lang="en-US" dirty="0" smtClean="0"/>
              <a:t>definition: </a:t>
            </a:r>
            <a:r>
              <a:rPr lang="en-US" dirty="0"/>
              <a:t>an institution devoted to the procurement, care, study, and display of objects of lasting interest or </a:t>
            </a:r>
            <a:r>
              <a:rPr lang="en-US" dirty="0" smtClean="0"/>
              <a:t>value.</a:t>
            </a:r>
          </a:p>
          <a:p>
            <a:pPr marL="0" indent="0">
              <a:buNone/>
            </a:pPr>
            <a:r>
              <a:rPr lang="en-US" dirty="0" smtClean="0"/>
              <a:t>(Merriam Webster)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80740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/>
            </a:r>
            <a:br>
              <a:rPr lang="it-IT" dirty="0"/>
            </a:br>
            <a:r>
              <a:rPr lang="it-IT" dirty="0" err="1" smtClean="0"/>
              <a:t>tactile</a:t>
            </a:r>
            <a:r>
              <a:rPr lang="it-IT" dirty="0" smtClean="0"/>
              <a:t> </a:t>
            </a:r>
            <a:r>
              <a:rPr lang="it-IT" dirty="0" err="1" smtClean="0"/>
              <a:t>exploration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17332" y="2487537"/>
            <a:ext cx="16496575" cy="501054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sz="4000" dirty="0" err="1" smtClean="0"/>
              <a:t>Tactile</a:t>
            </a:r>
            <a:r>
              <a:rPr lang="it-IT" sz="4000" dirty="0" smtClean="0"/>
              <a:t> </a:t>
            </a:r>
            <a:r>
              <a:rPr lang="it-IT" sz="4000" dirty="0" err="1" smtClean="0"/>
              <a:t>exploration</a:t>
            </a:r>
            <a:r>
              <a:rPr lang="it-IT" sz="4000" dirty="0" smtClean="0"/>
              <a:t>, </a:t>
            </a:r>
            <a:r>
              <a:rPr lang="it-IT" sz="4000" dirty="0" err="1" smtClean="0"/>
              <a:t>which</a:t>
            </a:r>
            <a:r>
              <a:rPr lang="it-IT" sz="4000" dirty="0" smtClean="0"/>
              <a:t> </a:t>
            </a:r>
            <a:r>
              <a:rPr lang="it-IT" sz="4000" dirty="0" err="1" smtClean="0"/>
              <a:t>is</a:t>
            </a:r>
            <a:r>
              <a:rPr lang="it-IT" sz="4000" dirty="0" smtClean="0"/>
              <a:t> </a:t>
            </a:r>
            <a:r>
              <a:rPr lang="it-IT" sz="4000" dirty="0" err="1" smtClean="0"/>
              <a:t>not</a:t>
            </a:r>
            <a:r>
              <a:rPr lang="it-IT" sz="4000" dirty="0" smtClean="0"/>
              <a:t> </a:t>
            </a:r>
            <a:r>
              <a:rPr lang="it-IT" sz="4000" dirty="0" err="1" smtClean="0"/>
              <a:t>very</a:t>
            </a:r>
            <a:r>
              <a:rPr lang="it-IT" sz="4000" dirty="0" smtClean="0"/>
              <a:t> </a:t>
            </a:r>
            <a:r>
              <a:rPr lang="it-IT" sz="4000" dirty="0" err="1" smtClean="0"/>
              <a:t>effective</a:t>
            </a:r>
            <a:r>
              <a:rPr lang="it-IT" sz="4000" dirty="0" smtClean="0"/>
              <a:t> on </a:t>
            </a:r>
            <a:r>
              <a:rPr lang="it-IT" sz="4000" dirty="0" err="1" smtClean="0"/>
              <a:t>its</a:t>
            </a:r>
            <a:r>
              <a:rPr lang="it-IT" sz="4000" dirty="0" smtClean="0"/>
              <a:t> </a:t>
            </a:r>
            <a:r>
              <a:rPr lang="it-IT" sz="4000" dirty="0" err="1" smtClean="0"/>
              <a:t>own</a:t>
            </a:r>
            <a:r>
              <a:rPr lang="it-IT" sz="4000" dirty="0" smtClean="0"/>
              <a:t>, can be </a:t>
            </a:r>
            <a:r>
              <a:rPr lang="it-IT" sz="4000" dirty="0" err="1" smtClean="0"/>
              <a:t>accompanied</a:t>
            </a:r>
            <a:r>
              <a:rPr lang="it-IT" sz="4000" dirty="0" smtClean="0"/>
              <a:t> by a </a:t>
            </a:r>
            <a:r>
              <a:rPr lang="it-IT" sz="4000" dirty="0" err="1" smtClean="0"/>
              <a:t>recorded</a:t>
            </a:r>
            <a:r>
              <a:rPr lang="it-IT" sz="4000" dirty="0" smtClean="0"/>
              <a:t> AD or by a human guide, </a:t>
            </a:r>
            <a:r>
              <a:rPr lang="it-IT" sz="4000" dirty="0" err="1" smtClean="0"/>
              <a:t>experienced</a:t>
            </a:r>
            <a:r>
              <a:rPr lang="it-IT" sz="4000" dirty="0" smtClean="0"/>
              <a:t> in </a:t>
            </a:r>
            <a:r>
              <a:rPr lang="it-IT" sz="4000" dirty="0" err="1" smtClean="0"/>
              <a:t>this</a:t>
            </a:r>
            <a:r>
              <a:rPr lang="it-IT" sz="4000" dirty="0" smtClean="0"/>
              <a:t> </a:t>
            </a:r>
            <a:r>
              <a:rPr lang="it-IT" sz="4000" dirty="0" err="1" smtClean="0"/>
              <a:t>kind</a:t>
            </a:r>
            <a:r>
              <a:rPr lang="it-IT" sz="4000" dirty="0" smtClean="0"/>
              <a:t> of </a:t>
            </a:r>
            <a:r>
              <a:rPr lang="it-IT" sz="4000" dirty="0" err="1" smtClean="0"/>
              <a:t>access</a:t>
            </a:r>
            <a:r>
              <a:rPr lang="it-IT" sz="4000" dirty="0" smtClean="0"/>
              <a:t>.</a:t>
            </a:r>
            <a:endParaRPr lang="it-IT" sz="4000" dirty="0"/>
          </a:p>
        </p:txBody>
      </p:sp>
    </p:spTree>
    <p:extLst>
      <p:ext uri="{BB962C8B-B14F-4D97-AF65-F5344CB8AC3E}">
        <p14:creationId xmlns:p14="http://schemas.microsoft.com/office/powerpoint/2010/main" val="382130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Linguistic</a:t>
            </a:r>
            <a:r>
              <a:rPr lang="it-IT" dirty="0" smtClean="0"/>
              <a:t> </a:t>
            </a:r>
            <a:r>
              <a:rPr lang="it-IT" dirty="0" err="1" smtClean="0"/>
              <a:t>compensation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0"/>
          </p:nvPr>
        </p:nvSpPr>
        <p:spPr>
          <a:xfrm>
            <a:off x="532210" y="2636521"/>
            <a:ext cx="17223583" cy="5326756"/>
          </a:xfrm>
        </p:spPr>
        <p:txBody>
          <a:bodyPr/>
          <a:lstStyle/>
          <a:p>
            <a:pPr marL="0" indent="0">
              <a:buNone/>
            </a:pPr>
            <a:r>
              <a:rPr lang="it-IT" dirty="0"/>
              <a:t>In the </a:t>
            </a:r>
            <a:r>
              <a:rPr lang="it-IT" dirty="0" err="1"/>
              <a:t>absence</a:t>
            </a:r>
            <a:r>
              <a:rPr lang="it-IT" dirty="0"/>
              <a:t> of </a:t>
            </a:r>
            <a:r>
              <a:rPr lang="it-IT" dirty="0" err="1"/>
              <a:t>sight</a:t>
            </a:r>
            <a:r>
              <a:rPr lang="it-IT" dirty="0"/>
              <a:t>, </a:t>
            </a:r>
            <a:r>
              <a:rPr lang="it-IT" dirty="0" err="1"/>
              <a:t>speech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essential</a:t>
            </a:r>
            <a:r>
              <a:rPr lang="it-IT" dirty="0"/>
              <a:t> to the </a:t>
            </a:r>
            <a:r>
              <a:rPr lang="it-IT" dirty="0" err="1"/>
              <a:t>integration</a:t>
            </a:r>
            <a:r>
              <a:rPr lang="it-IT" dirty="0"/>
              <a:t> of </a:t>
            </a:r>
            <a:r>
              <a:rPr lang="it-IT" dirty="0" err="1"/>
              <a:t>sensory</a:t>
            </a:r>
            <a:r>
              <a:rPr lang="it-IT" dirty="0"/>
              <a:t> input and </a:t>
            </a:r>
            <a:r>
              <a:rPr lang="it-IT" dirty="0" err="1"/>
              <a:t>therefore</a:t>
            </a:r>
            <a:r>
              <a:rPr lang="it-IT" dirty="0"/>
              <a:t> to </a:t>
            </a:r>
            <a:r>
              <a:rPr lang="it-IT" dirty="0" err="1"/>
              <a:t>perception</a:t>
            </a:r>
            <a:r>
              <a:rPr lang="it-IT" dirty="0"/>
              <a:t>. Speech </a:t>
            </a:r>
            <a:r>
              <a:rPr lang="it-IT" dirty="0" err="1"/>
              <a:t>is</a:t>
            </a:r>
            <a:r>
              <a:rPr lang="it-IT" dirty="0"/>
              <a:t> an </a:t>
            </a:r>
            <a:r>
              <a:rPr lang="it-IT" dirty="0" err="1"/>
              <a:t>effective</a:t>
            </a:r>
            <a:r>
              <a:rPr lang="it-IT" dirty="0"/>
              <a:t> </a:t>
            </a:r>
            <a:r>
              <a:rPr lang="it-IT" dirty="0" err="1"/>
              <a:t>replacement</a:t>
            </a:r>
            <a:r>
              <a:rPr lang="it-IT" dirty="0"/>
              <a:t> for </a:t>
            </a:r>
            <a:r>
              <a:rPr lang="it-IT" dirty="0" err="1"/>
              <a:t>directly</a:t>
            </a:r>
            <a:r>
              <a:rPr lang="it-IT" dirty="0"/>
              <a:t> </a:t>
            </a:r>
            <a:r>
              <a:rPr lang="it-IT" dirty="0" err="1"/>
              <a:t>experienced</a:t>
            </a:r>
            <a:r>
              <a:rPr lang="it-IT" dirty="0"/>
              <a:t> </a:t>
            </a:r>
            <a:r>
              <a:rPr lang="it-IT" dirty="0" err="1"/>
              <a:t>visual</a:t>
            </a:r>
            <a:r>
              <a:rPr lang="it-IT" dirty="0"/>
              <a:t> input</a:t>
            </a:r>
            <a:r>
              <a:rPr lang="it-IT" dirty="0" smtClean="0"/>
              <a:t>. (</a:t>
            </a:r>
            <a:r>
              <a:rPr lang="it-IT" dirty="0" err="1"/>
              <a:t>Fryer</a:t>
            </a:r>
            <a:r>
              <a:rPr lang="it-IT" dirty="0"/>
              <a:t>, 2016)</a:t>
            </a:r>
          </a:p>
          <a:p>
            <a:pPr>
              <a:buNone/>
            </a:pPr>
            <a:endParaRPr lang="it-IT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3" name="click.wav"/>
          </p:stSnd>
        </p:sndAc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/>
            </a:r>
            <a:br>
              <a:rPr lang="it-IT" dirty="0"/>
            </a:br>
            <a:r>
              <a:rPr lang="it-IT" dirty="0" err="1" smtClean="0"/>
              <a:t>recorded</a:t>
            </a:r>
            <a:r>
              <a:rPr lang="it-IT" dirty="0" smtClean="0"/>
              <a:t> AD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17332" y="2487537"/>
            <a:ext cx="16496575" cy="501054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sz="4000" dirty="0" smtClean="0"/>
              <a:t>In the </a:t>
            </a:r>
            <a:r>
              <a:rPr lang="it-IT" sz="4000" dirty="0" err="1" smtClean="0"/>
              <a:t>absence</a:t>
            </a:r>
            <a:r>
              <a:rPr lang="it-IT" sz="4000" dirty="0" smtClean="0"/>
              <a:t> of a human guide, AD can be </a:t>
            </a:r>
            <a:r>
              <a:rPr lang="it-IT" sz="4000" dirty="0" err="1" smtClean="0"/>
              <a:t>recorded</a:t>
            </a:r>
            <a:r>
              <a:rPr lang="it-IT" sz="4000" dirty="0" smtClean="0"/>
              <a:t> on an audio-guide </a:t>
            </a:r>
            <a:r>
              <a:rPr lang="it-IT" sz="4000" dirty="0" err="1" smtClean="0"/>
              <a:t>similar</a:t>
            </a:r>
            <a:r>
              <a:rPr lang="it-IT" sz="4000" dirty="0" smtClean="0"/>
              <a:t> to </a:t>
            </a:r>
            <a:r>
              <a:rPr lang="it-IT" sz="4000" dirty="0" err="1" smtClean="0"/>
              <a:t>those</a:t>
            </a:r>
            <a:r>
              <a:rPr lang="it-IT" sz="4000" dirty="0" smtClean="0"/>
              <a:t> </a:t>
            </a:r>
            <a:r>
              <a:rPr lang="it-IT" sz="4000" dirty="0" err="1" smtClean="0"/>
              <a:t>often</a:t>
            </a:r>
            <a:r>
              <a:rPr lang="it-IT" sz="4000" dirty="0" smtClean="0"/>
              <a:t> </a:t>
            </a:r>
            <a:r>
              <a:rPr lang="it-IT" sz="4000" dirty="0" err="1" smtClean="0"/>
              <a:t>available</a:t>
            </a:r>
            <a:r>
              <a:rPr lang="it-IT" sz="4000" dirty="0" smtClean="0"/>
              <a:t> for </a:t>
            </a:r>
            <a:r>
              <a:rPr lang="it-IT" sz="4000" dirty="0" err="1" smtClean="0"/>
              <a:t>sighted</a:t>
            </a:r>
            <a:r>
              <a:rPr lang="it-IT" sz="4000" dirty="0" smtClean="0"/>
              <a:t> </a:t>
            </a:r>
            <a:r>
              <a:rPr lang="it-IT" sz="4000" dirty="0" err="1" smtClean="0"/>
              <a:t>viewers</a:t>
            </a:r>
            <a:r>
              <a:rPr lang="it-IT" sz="40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2130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/>
            </a:r>
            <a:br>
              <a:rPr lang="it-IT" dirty="0"/>
            </a:br>
            <a:r>
              <a:rPr lang="it-IT" dirty="0" smtClean="0"/>
              <a:t>AD production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17332" y="2487537"/>
            <a:ext cx="16496575" cy="501054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dirty="0" smtClean="0"/>
              <a:t>Once the </a:t>
            </a:r>
            <a:r>
              <a:rPr lang="it-IT" dirty="0" err="1" smtClean="0"/>
              <a:t>need</a:t>
            </a:r>
            <a:r>
              <a:rPr lang="it-IT" dirty="0" smtClean="0"/>
              <a:t> for AD in a </a:t>
            </a:r>
            <a:r>
              <a:rPr lang="it-IT" dirty="0" err="1" smtClean="0"/>
              <a:t>museum</a:t>
            </a:r>
            <a:r>
              <a:rPr lang="it-IT" dirty="0" smtClean="0"/>
              <a:t> </a:t>
            </a:r>
            <a:r>
              <a:rPr lang="it-IT" dirty="0" err="1" smtClean="0"/>
              <a:t>has</a:t>
            </a:r>
            <a:r>
              <a:rPr lang="it-IT" dirty="0" smtClean="0"/>
              <a:t> </a:t>
            </a:r>
            <a:r>
              <a:rPr lang="it-IT" dirty="0" err="1" smtClean="0"/>
              <a:t>been</a:t>
            </a:r>
            <a:r>
              <a:rPr lang="it-IT" dirty="0" smtClean="0"/>
              <a:t> </a:t>
            </a:r>
            <a:r>
              <a:rPr lang="it-IT" dirty="0" err="1" smtClean="0"/>
              <a:t>established</a:t>
            </a:r>
            <a:r>
              <a:rPr lang="it-IT" dirty="0" smtClean="0"/>
              <a:t>, </a:t>
            </a:r>
            <a:r>
              <a:rPr lang="it-IT" dirty="0" err="1" smtClean="0"/>
              <a:t>many</a:t>
            </a:r>
            <a:r>
              <a:rPr lang="it-IT" dirty="0" smtClean="0"/>
              <a:t> </a:t>
            </a:r>
            <a:r>
              <a:rPr lang="it-IT" dirty="0" err="1" smtClean="0"/>
              <a:t>decisions</a:t>
            </a:r>
            <a:r>
              <a:rPr lang="it-IT" dirty="0" smtClean="0"/>
              <a:t> </a:t>
            </a:r>
            <a:r>
              <a:rPr lang="it-IT" dirty="0" err="1" smtClean="0"/>
              <a:t>need</a:t>
            </a:r>
            <a:r>
              <a:rPr lang="it-IT" dirty="0" smtClean="0"/>
              <a:t> to be made.</a:t>
            </a:r>
          </a:p>
          <a:p>
            <a:pPr marL="0" indent="0">
              <a:buNone/>
            </a:pPr>
            <a:endParaRPr lang="it-IT" sz="4000" dirty="0"/>
          </a:p>
        </p:txBody>
      </p:sp>
    </p:spTree>
    <p:extLst>
      <p:ext uri="{BB962C8B-B14F-4D97-AF65-F5344CB8AC3E}">
        <p14:creationId xmlns:p14="http://schemas.microsoft.com/office/powerpoint/2010/main" val="1643106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/>
            </a:r>
            <a:br>
              <a:rPr lang="it-IT" dirty="0"/>
            </a:br>
            <a:r>
              <a:rPr lang="it-IT" dirty="0" smtClean="0"/>
              <a:t>AD production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17332" y="2487537"/>
            <a:ext cx="16496575" cy="501054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dirty="0" err="1" smtClean="0"/>
              <a:t>Secondly</a:t>
            </a:r>
            <a:r>
              <a:rPr lang="it-IT" dirty="0" smtClean="0"/>
              <a:t>, the </a:t>
            </a:r>
            <a:r>
              <a:rPr lang="it-IT" dirty="0" err="1" smtClean="0"/>
              <a:t>approach</a:t>
            </a:r>
            <a:r>
              <a:rPr lang="it-IT" dirty="0" smtClean="0"/>
              <a:t> to the single </a:t>
            </a:r>
            <a:r>
              <a:rPr lang="it-IT" dirty="0" err="1" smtClean="0"/>
              <a:t>exhibit</a:t>
            </a:r>
            <a:r>
              <a:rPr lang="it-IT" dirty="0" smtClean="0"/>
              <a:t> must be </a:t>
            </a:r>
            <a:r>
              <a:rPr lang="it-IT" dirty="0" err="1" smtClean="0"/>
              <a:t>thought</a:t>
            </a:r>
            <a:r>
              <a:rPr lang="it-IT" dirty="0" smtClean="0"/>
              <a:t> out (</a:t>
            </a:r>
            <a:r>
              <a:rPr lang="it-IT" dirty="0" err="1" smtClean="0"/>
              <a:t>again</a:t>
            </a:r>
            <a:r>
              <a:rPr lang="it-IT" dirty="0" smtClean="0"/>
              <a:t>, </a:t>
            </a:r>
            <a:r>
              <a:rPr lang="it-IT" dirty="0" err="1" smtClean="0"/>
              <a:t>describing</a:t>
            </a:r>
            <a:r>
              <a:rPr lang="it-IT" dirty="0" smtClean="0"/>
              <a:t> </a:t>
            </a:r>
            <a:r>
              <a:rPr lang="it-IT" dirty="0" err="1" smtClean="0"/>
              <a:t>every</a:t>
            </a:r>
            <a:r>
              <a:rPr lang="it-IT" dirty="0" smtClean="0"/>
              <a:t> </a:t>
            </a:r>
            <a:r>
              <a:rPr lang="it-IT" dirty="0" err="1" smtClean="0"/>
              <a:t>detail</a:t>
            </a:r>
            <a:r>
              <a:rPr lang="it-IT" dirty="0" smtClean="0"/>
              <a:t> </a:t>
            </a:r>
            <a:r>
              <a:rPr lang="it-IT" dirty="0" err="1" smtClean="0"/>
              <a:t>would</a:t>
            </a:r>
            <a:r>
              <a:rPr lang="it-IT" dirty="0" smtClean="0"/>
              <a:t> be </a:t>
            </a:r>
            <a:r>
              <a:rPr lang="it-IT" dirty="0" err="1" smtClean="0"/>
              <a:t>excessive</a:t>
            </a:r>
            <a:r>
              <a:rPr lang="it-IT" dirty="0" smtClean="0"/>
              <a:t>, </a:t>
            </a:r>
            <a:r>
              <a:rPr lang="it-IT" dirty="0" err="1" smtClean="0"/>
              <a:t>if</a:t>
            </a:r>
            <a:r>
              <a:rPr lang="it-IT" dirty="0" smtClean="0"/>
              <a:t> </a:t>
            </a:r>
            <a:r>
              <a:rPr lang="it-IT" dirty="0" err="1" smtClean="0"/>
              <a:t>not</a:t>
            </a:r>
            <a:r>
              <a:rPr lang="it-IT" dirty="0" smtClean="0"/>
              <a:t> in </a:t>
            </a:r>
            <a:r>
              <a:rPr lang="it-IT" dirty="0" err="1" smtClean="0"/>
              <a:t>many</a:t>
            </a:r>
            <a:r>
              <a:rPr lang="it-IT" dirty="0" smtClean="0"/>
              <a:t> </a:t>
            </a:r>
            <a:r>
              <a:rPr lang="it-IT" dirty="0" err="1" smtClean="0"/>
              <a:t>cases</a:t>
            </a:r>
            <a:r>
              <a:rPr lang="it-IT" dirty="0" smtClean="0"/>
              <a:t> </a:t>
            </a:r>
            <a:r>
              <a:rPr lang="it-IT" dirty="0" err="1" smtClean="0"/>
              <a:t>impossible</a:t>
            </a:r>
            <a:r>
              <a:rPr lang="it-IT" dirty="0" smtClean="0"/>
              <a:t>).</a:t>
            </a:r>
          </a:p>
          <a:p>
            <a:pPr marL="0" indent="0">
              <a:buNone/>
            </a:pPr>
            <a:endParaRPr lang="it-IT" sz="4000" dirty="0"/>
          </a:p>
        </p:txBody>
      </p:sp>
    </p:spTree>
    <p:extLst>
      <p:ext uri="{BB962C8B-B14F-4D97-AF65-F5344CB8AC3E}">
        <p14:creationId xmlns:p14="http://schemas.microsoft.com/office/powerpoint/2010/main" val="4088445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/>
            </a:r>
            <a:br>
              <a:rPr lang="it-IT" dirty="0"/>
            </a:br>
            <a:r>
              <a:rPr lang="it-IT" dirty="0" smtClean="0"/>
              <a:t>AD production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17332" y="2487537"/>
            <a:ext cx="16496575" cy="501054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dirty="0" err="1" smtClean="0"/>
              <a:t>Thus</a:t>
            </a:r>
            <a:r>
              <a:rPr lang="it-IT" dirty="0" smtClean="0"/>
              <a:t> the art/</a:t>
            </a:r>
            <a:r>
              <a:rPr lang="it-IT" dirty="0" err="1" smtClean="0"/>
              <a:t>skill</a:t>
            </a:r>
            <a:r>
              <a:rPr lang="it-IT" dirty="0" smtClean="0"/>
              <a:t> of </a:t>
            </a:r>
            <a:r>
              <a:rPr lang="it-IT" dirty="0" err="1" smtClean="0"/>
              <a:t>museum</a:t>
            </a:r>
            <a:r>
              <a:rPr lang="it-IT" dirty="0" smtClean="0"/>
              <a:t> AD </a:t>
            </a:r>
            <a:r>
              <a:rPr lang="it-IT" dirty="0" err="1" smtClean="0"/>
              <a:t>needs</a:t>
            </a:r>
            <a:r>
              <a:rPr lang="it-IT" dirty="0" smtClean="0"/>
              <a:t> to be </a:t>
            </a:r>
            <a:r>
              <a:rPr lang="it-IT" dirty="0" err="1" smtClean="0"/>
              <a:t>studied</a:t>
            </a:r>
            <a:r>
              <a:rPr lang="it-IT" dirty="0" smtClean="0"/>
              <a:t> and </a:t>
            </a:r>
            <a:r>
              <a:rPr lang="it-IT" dirty="0" err="1" smtClean="0"/>
              <a:t>practiced</a:t>
            </a:r>
            <a:r>
              <a:rPr lang="it-IT" smtClean="0"/>
              <a:t>.</a:t>
            </a:r>
            <a:endParaRPr lang="it-IT" dirty="0" smtClean="0"/>
          </a:p>
          <a:p>
            <a:pPr marL="0" indent="0">
              <a:buNone/>
            </a:pPr>
            <a:endParaRPr lang="it-IT" sz="4000" dirty="0"/>
          </a:p>
        </p:txBody>
      </p:sp>
    </p:spTree>
    <p:extLst>
      <p:ext uri="{BB962C8B-B14F-4D97-AF65-F5344CB8AC3E}">
        <p14:creationId xmlns:p14="http://schemas.microsoft.com/office/powerpoint/2010/main" val="1456876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ytuł 5"/>
          <p:cNvSpPr>
            <a:spLocks noGrp="1"/>
          </p:cNvSpPr>
          <p:nvPr>
            <p:ph type="title"/>
          </p:nvPr>
        </p:nvSpPr>
        <p:spPr>
          <a:xfrm>
            <a:off x="1025372" y="647379"/>
            <a:ext cx="16672263" cy="1135047"/>
          </a:xfrm>
        </p:spPr>
        <p:txBody>
          <a:bodyPr>
            <a:normAutofit/>
          </a:bodyPr>
          <a:lstStyle/>
          <a:p>
            <a:r>
              <a:rPr lang="en-GB" sz="6600" dirty="0" smtClean="0"/>
              <a:t>museums</a:t>
            </a:r>
            <a:endParaRPr lang="en-GB" sz="6600" dirty="0"/>
          </a:p>
        </p:txBody>
      </p:sp>
      <p:sp>
        <p:nvSpPr>
          <p:cNvPr id="15" name="Symbol zastępczy tekstu 6"/>
          <p:cNvSpPr>
            <a:spLocks noGrp="1"/>
          </p:cNvSpPr>
          <p:nvPr>
            <p:ph type="body" sz="quarter" idx="10"/>
          </p:nvPr>
        </p:nvSpPr>
        <p:spPr>
          <a:xfrm>
            <a:off x="2405846" y="1890418"/>
            <a:ext cx="13715999" cy="1495412"/>
          </a:xfrm>
        </p:spPr>
        <p:txBody>
          <a:bodyPr>
            <a:normAutofit/>
          </a:bodyPr>
          <a:lstStyle/>
          <a:p>
            <a:r>
              <a:rPr lang="en-GB" sz="4000" dirty="0"/>
              <a:t>Module </a:t>
            </a:r>
            <a:r>
              <a:rPr lang="en-GB" sz="4000" dirty="0" smtClean="0"/>
              <a:t>4</a:t>
            </a:r>
            <a:endParaRPr lang="en-GB" sz="4000" dirty="0"/>
          </a:p>
          <a:p>
            <a:r>
              <a:rPr lang="en-GB" sz="4000" dirty="0"/>
              <a:t>Unit </a:t>
            </a:r>
            <a:r>
              <a:rPr lang="en-GB" sz="4000" dirty="0" smtClean="0"/>
              <a:t>2</a:t>
            </a:r>
            <a:endParaRPr lang="en-GB" sz="4000" dirty="0"/>
          </a:p>
        </p:txBody>
      </p:sp>
      <p:sp>
        <p:nvSpPr>
          <p:cNvPr id="16" name="Symbol zastępczy tekstu 7"/>
          <p:cNvSpPr>
            <a:spLocks noGrp="1"/>
          </p:cNvSpPr>
          <p:nvPr>
            <p:ph type="body" sz="quarter" idx="11"/>
          </p:nvPr>
        </p:nvSpPr>
        <p:spPr>
          <a:xfrm>
            <a:off x="1315573" y="3603243"/>
            <a:ext cx="16091859" cy="677471"/>
          </a:xfrm>
        </p:spPr>
        <p:txBody>
          <a:bodyPr>
            <a:normAutofit/>
          </a:bodyPr>
          <a:lstStyle/>
          <a:p>
            <a:r>
              <a:rPr lang="en-GB" sz="3500" dirty="0" smtClean="0"/>
              <a:t>Chris </a:t>
            </a:r>
            <a:r>
              <a:rPr lang="en-GB" sz="3500" dirty="0" err="1" smtClean="0"/>
              <a:t>taylor</a:t>
            </a:r>
            <a:endParaRPr lang="en-GB" sz="3500" dirty="0"/>
          </a:p>
        </p:txBody>
      </p:sp>
      <p:sp>
        <p:nvSpPr>
          <p:cNvPr id="17" name="Symbol zastępczy tekstu 8"/>
          <p:cNvSpPr>
            <a:spLocks noGrp="1"/>
          </p:cNvSpPr>
          <p:nvPr>
            <p:ph type="body" sz="quarter" idx="12"/>
          </p:nvPr>
        </p:nvSpPr>
        <p:spPr>
          <a:xfrm>
            <a:off x="2286000" y="4444163"/>
            <a:ext cx="13715999" cy="674450"/>
          </a:xfrm>
        </p:spPr>
        <p:txBody>
          <a:bodyPr>
            <a:normAutofit/>
          </a:bodyPr>
          <a:lstStyle/>
          <a:p>
            <a:r>
              <a:rPr lang="en-GB" sz="3500" dirty="0" smtClean="0"/>
              <a:t>University of </a:t>
            </a:r>
            <a:r>
              <a:rPr lang="en-GB" sz="3500" dirty="0" err="1" smtClean="0"/>
              <a:t>trieste</a:t>
            </a:r>
            <a:endParaRPr lang="en-GB" sz="3500" dirty="0"/>
          </a:p>
        </p:txBody>
      </p:sp>
    </p:spTree>
    <p:extLst>
      <p:ext uri="{BB962C8B-B14F-4D97-AF65-F5344CB8AC3E}">
        <p14:creationId xmlns:p14="http://schemas.microsoft.com/office/powerpoint/2010/main" val="3168488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tekstu 4"/>
          <p:cNvSpPr>
            <a:spLocks noGrp="1"/>
          </p:cNvSpPr>
          <p:nvPr>
            <p:ph type="body" sz="quarter" idx="10"/>
          </p:nvPr>
        </p:nvSpPr>
        <p:spPr>
          <a:xfrm>
            <a:off x="1912446" y="580826"/>
            <a:ext cx="14763322" cy="8635363"/>
          </a:xfrm>
        </p:spPr>
        <p:txBody>
          <a:bodyPr>
            <a:noAutofit/>
          </a:bodyPr>
          <a:lstStyle/>
          <a:p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</a:t>
            </a: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preparation of this </a:t>
            </a:r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presentation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was </a:t>
            </a: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supported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ADLAB PRO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(Audio Description: A Laboratory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Development of a New Professional Profile),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financed by the European Union</a:t>
            </a:r>
            <a:endParaRPr lang="pl-PL" sz="4000" spc="123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under the Erasmus+ </a:t>
            </a:r>
            <a:r>
              <a:rPr lang="en-US" sz="4000" spc="123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Programme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Key Action 2 – Strategic Partnerships,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Project number:2016-1-IT02-KA203-024311. 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5452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2454442" y="1381478"/>
            <a:ext cx="15011718" cy="7858774"/>
          </a:xfrm>
        </p:spPr>
        <p:txBody>
          <a:bodyPr/>
          <a:lstStyle/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information and views set out in this presentation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 those of the authors and do not necessarily reflect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official opinion of the European Union</a:t>
            </a:r>
            <a:r>
              <a:rPr lang="en-US" sz="4000" spc="123" dirty="0" smtClean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pl-PL" sz="4000" spc="123" dirty="0" smtClean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Neither the European Union institutions and bodies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 any person acting on their behalf may be held responsible</a:t>
            </a:r>
            <a:r>
              <a:rPr lang="pl-PL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use which may be made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 the information contained therein.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  <a:endParaRPr lang="pl-PL" sz="4000" spc="123" dirty="0" smtClean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US" sz="4000" spc="123" dirty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2682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3" name="click.wav"/>
          </p:stSnd>
        </p:sndAc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Types of museums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17332" y="2487537"/>
            <a:ext cx="16496575" cy="501054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dirty="0" err="1" smtClean="0"/>
              <a:t>You</a:t>
            </a:r>
            <a:r>
              <a:rPr lang="it-IT" dirty="0" smtClean="0"/>
              <a:t> </a:t>
            </a:r>
            <a:r>
              <a:rPr lang="it-IT" dirty="0" err="1" smtClean="0"/>
              <a:t>should</a:t>
            </a:r>
            <a:r>
              <a:rPr lang="it-IT" dirty="0" smtClean="0"/>
              <a:t> be </a:t>
            </a:r>
            <a:r>
              <a:rPr lang="it-IT" dirty="0" err="1" smtClean="0"/>
              <a:t>able</a:t>
            </a:r>
            <a:r>
              <a:rPr lang="it-IT" dirty="0" smtClean="0"/>
              <a:t> to </a:t>
            </a:r>
            <a:r>
              <a:rPr lang="it-IT" dirty="0" err="1" smtClean="0"/>
              <a:t>recognise</a:t>
            </a:r>
            <a:r>
              <a:rPr lang="it-IT" dirty="0" smtClean="0"/>
              <a:t> </a:t>
            </a:r>
            <a:r>
              <a:rPr lang="it-IT" dirty="0" err="1" smtClean="0"/>
              <a:t>types</a:t>
            </a:r>
            <a:r>
              <a:rPr lang="it-IT" dirty="0" smtClean="0"/>
              <a:t> of </a:t>
            </a:r>
            <a:r>
              <a:rPr lang="it-IT" dirty="0" err="1" smtClean="0"/>
              <a:t>museum</a:t>
            </a:r>
            <a:r>
              <a:rPr lang="it-IT" dirty="0" smtClean="0"/>
              <a:t>, e.g. </a:t>
            </a:r>
            <a:r>
              <a:rPr lang="it-IT" dirty="0" err="1" smtClean="0"/>
              <a:t>those</a:t>
            </a:r>
            <a:r>
              <a:rPr lang="it-IT" dirty="0" smtClean="0"/>
              <a:t> </a:t>
            </a:r>
            <a:r>
              <a:rPr lang="it-IT" dirty="0" err="1" smtClean="0"/>
              <a:t>displaying</a:t>
            </a:r>
            <a:r>
              <a:rPr lang="it-IT" dirty="0" smtClean="0"/>
              <a:t> </a:t>
            </a:r>
            <a:r>
              <a:rPr lang="it-IT" dirty="0" err="1" smtClean="0"/>
              <a:t>only</a:t>
            </a:r>
            <a:r>
              <a:rPr lang="it-IT" dirty="0" smtClean="0"/>
              <a:t> 2D and 3D art. </a:t>
            </a:r>
          </a:p>
        </p:txBody>
      </p:sp>
    </p:spTree>
    <p:extLst>
      <p:ext uri="{BB962C8B-B14F-4D97-AF65-F5344CB8AC3E}">
        <p14:creationId xmlns:p14="http://schemas.microsoft.com/office/powerpoint/2010/main" val="3569002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Types of museums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17332" y="2487537"/>
            <a:ext cx="16496575" cy="501054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sz="4000" dirty="0" err="1" smtClean="0"/>
              <a:t>Other</a:t>
            </a:r>
            <a:r>
              <a:rPr lang="it-IT" sz="4000" dirty="0" smtClean="0"/>
              <a:t> </a:t>
            </a:r>
            <a:r>
              <a:rPr lang="it-IT" sz="4000" dirty="0" err="1" smtClean="0"/>
              <a:t>museums</a:t>
            </a:r>
            <a:r>
              <a:rPr lang="it-IT" sz="4000" dirty="0" smtClean="0"/>
              <a:t> do </a:t>
            </a:r>
            <a:r>
              <a:rPr lang="it-IT" sz="4000" dirty="0" err="1" smtClean="0"/>
              <a:t>not</a:t>
            </a:r>
            <a:r>
              <a:rPr lang="it-IT" sz="4000" dirty="0" smtClean="0"/>
              <a:t> deal with art </a:t>
            </a:r>
            <a:r>
              <a:rPr lang="it-IT" sz="4000" dirty="0" err="1" smtClean="0"/>
              <a:t>but</a:t>
            </a:r>
            <a:r>
              <a:rPr lang="it-IT" sz="4000" dirty="0" smtClean="0"/>
              <a:t> with </a:t>
            </a:r>
            <a:r>
              <a:rPr lang="it-IT" sz="4000" dirty="0" err="1" smtClean="0"/>
              <a:t>specific</a:t>
            </a:r>
            <a:r>
              <a:rPr lang="it-IT" sz="4000" dirty="0" smtClean="0"/>
              <a:t> </a:t>
            </a:r>
            <a:r>
              <a:rPr lang="it-IT" sz="4000" dirty="0" err="1" smtClean="0"/>
              <a:t>areas</a:t>
            </a:r>
            <a:r>
              <a:rPr lang="it-IT" sz="4000" dirty="0" smtClean="0"/>
              <a:t> of </a:t>
            </a:r>
            <a:r>
              <a:rPr lang="it-IT" sz="4000" dirty="0" err="1" smtClean="0"/>
              <a:t>knowledge</a:t>
            </a:r>
            <a:r>
              <a:rPr lang="it-IT" sz="40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61826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/>
            </a:r>
            <a:br>
              <a:rPr lang="it-IT" dirty="0"/>
            </a:br>
            <a:r>
              <a:rPr lang="en-US" dirty="0"/>
              <a:t>Types of museums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17332" y="2487537"/>
            <a:ext cx="16496575" cy="501054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dirty="0" smtClean="0"/>
              <a:t>These latter museums also include local institutions: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The</a:t>
            </a:r>
            <a:r>
              <a:rPr lang="en-US" dirty="0"/>
              <a:t> </a:t>
            </a:r>
            <a:r>
              <a:rPr lang="en-US" dirty="0" smtClean="0"/>
              <a:t>Fan Museum, Greenwich; </a:t>
            </a:r>
          </a:p>
          <a:p>
            <a:pPr>
              <a:lnSpc>
                <a:spcPct val="100000"/>
              </a:lnSpc>
            </a:pPr>
            <a:r>
              <a:rPr lang="en-US" dirty="0" err="1" smtClean="0"/>
              <a:t>Museo</a:t>
            </a:r>
            <a:r>
              <a:rPr lang="en-US" dirty="0" smtClean="0"/>
              <a:t> </a:t>
            </a:r>
            <a:r>
              <a:rPr lang="en-US" dirty="0" err="1" smtClean="0"/>
              <a:t>dell'arte</a:t>
            </a:r>
            <a:r>
              <a:rPr lang="en-US" dirty="0" smtClean="0"/>
              <a:t> </a:t>
            </a:r>
            <a:r>
              <a:rPr lang="en-US" dirty="0" err="1" smtClean="0"/>
              <a:t>fabbrile</a:t>
            </a:r>
            <a:r>
              <a:rPr lang="en-US" dirty="0" smtClean="0"/>
              <a:t> e </a:t>
            </a:r>
            <a:r>
              <a:rPr lang="en-US" dirty="0" err="1" smtClean="0"/>
              <a:t>delle</a:t>
            </a:r>
            <a:r>
              <a:rPr lang="en-US" dirty="0" smtClean="0"/>
              <a:t> </a:t>
            </a:r>
            <a:r>
              <a:rPr lang="en-US" dirty="0" err="1" smtClean="0"/>
              <a:t>coltellerie</a:t>
            </a:r>
            <a:r>
              <a:rPr lang="en-US" dirty="0" smtClean="0"/>
              <a:t> (Museum of manufacturing art), </a:t>
            </a:r>
            <a:r>
              <a:rPr lang="en-US" dirty="0" err="1" smtClean="0"/>
              <a:t>Maniago</a:t>
            </a:r>
            <a:r>
              <a:rPr lang="en-US" dirty="0" smtClean="0"/>
              <a:t>, Italy.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61826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/>
            </a:r>
            <a:br>
              <a:rPr lang="it-IT" dirty="0"/>
            </a:br>
            <a:r>
              <a:rPr lang="it-IT" dirty="0" err="1" smtClean="0"/>
              <a:t>types</a:t>
            </a:r>
            <a:r>
              <a:rPr lang="it-IT" dirty="0" smtClean="0"/>
              <a:t> of </a:t>
            </a:r>
            <a:r>
              <a:rPr lang="it-IT" dirty="0" err="1" smtClean="0"/>
              <a:t>museums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17332" y="2487537"/>
            <a:ext cx="16496575" cy="501054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sz="4000" dirty="0" err="1" smtClean="0"/>
              <a:t>Other</a:t>
            </a:r>
            <a:r>
              <a:rPr lang="it-IT" sz="4000" dirty="0" smtClean="0"/>
              <a:t> </a:t>
            </a:r>
            <a:r>
              <a:rPr lang="it-IT" sz="4000" dirty="0" err="1" smtClean="0"/>
              <a:t>museums</a:t>
            </a:r>
            <a:r>
              <a:rPr lang="it-IT" sz="4000" dirty="0" smtClean="0"/>
              <a:t> </a:t>
            </a:r>
            <a:r>
              <a:rPr lang="it-IT" sz="4000" dirty="0" err="1" smtClean="0"/>
              <a:t>exhibit</a:t>
            </a:r>
            <a:r>
              <a:rPr lang="it-IT" sz="4000" dirty="0" smtClean="0"/>
              <a:t> </a:t>
            </a:r>
            <a:r>
              <a:rPr lang="it-IT" sz="4000" dirty="0" err="1" smtClean="0"/>
              <a:t>both</a:t>
            </a:r>
            <a:r>
              <a:rPr lang="it-IT" sz="4000" dirty="0" smtClean="0"/>
              <a:t> art and </a:t>
            </a:r>
            <a:r>
              <a:rPr lang="it-IT" sz="4000" dirty="0" err="1" smtClean="0"/>
              <a:t>other</a:t>
            </a:r>
            <a:r>
              <a:rPr lang="it-IT" sz="4000" dirty="0" smtClean="0"/>
              <a:t> </a:t>
            </a:r>
            <a:r>
              <a:rPr lang="it-IT" sz="4000" dirty="0" err="1" smtClean="0"/>
              <a:t>artefacts</a:t>
            </a:r>
            <a:r>
              <a:rPr lang="it-IT" sz="4000" dirty="0" smtClean="0"/>
              <a:t>, e.g. </a:t>
            </a:r>
            <a:r>
              <a:rPr lang="en-US" dirty="0" smtClean="0"/>
              <a:t>The Metropolitan Museum in New York</a:t>
            </a:r>
            <a:r>
              <a:rPr lang="it-IT" sz="4000" dirty="0" smtClean="0"/>
              <a:t>. </a:t>
            </a:r>
            <a:endParaRPr lang="it-IT" sz="4000" dirty="0"/>
          </a:p>
        </p:txBody>
      </p:sp>
    </p:spTree>
    <p:extLst>
      <p:ext uri="{BB962C8B-B14F-4D97-AF65-F5344CB8AC3E}">
        <p14:creationId xmlns:p14="http://schemas.microsoft.com/office/powerpoint/2010/main" val="1161826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Also</a:t>
            </a:r>
            <a:r>
              <a:rPr lang="it-IT" dirty="0" smtClean="0"/>
              <a:t> </a:t>
            </a:r>
            <a:r>
              <a:rPr lang="it-IT" dirty="0" err="1" smtClean="0"/>
              <a:t>architectural</a:t>
            </a:r>
            <a:r>
              <a:rPr lang="it-IT" dirty="0" smtClean="0"/>
              <a:t> </a:t>
            </a:r>
            <a:r>
              <a:rPr lang="it-IT" dirty="0" err="1" smtClean="0"/>
              <a:t>works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0"/>
          </p:nvPr>
        </p:nvSpPr>
        <p:spPr>
          <a:xfrm>
            <a:off x="257890" y="2446011"/>
            <a:ext cx="17223583" cy="4831465"/>
          </a:xfrm>
        </p:spPr>
        <p:txBody>
          <a:bodyPr/>
          <a:lstStyle/>
          <a:p>
            <a:pPr>
              <a:buNone/>
            </a:pPr>
            <a:r>
              <a:rPr lang="en-GB" dirty="0" smtClean="0"/>
              <a:t>	Audio description has now moved on and out, not only to</a:t>
            </a:r>
          </a:p>
          <a:p>
            <a:pPr>
              <a:buNone/>
            </a:pPr>
            <a:r>
              <a:rPr lang="en-GB" dirty="0" smtClean="0"/>
              <a:t>	museums, but also to the description of buildings and other</a:t>
            </a:r>
          </a:p>
          <a:p>
            <a:pPr>
              <a:buNone/>
            </a:pPr>
            <a:r>
              <a:rPr lang="en-GB" dirty="0" smtClean="0"/>
              <a:t>	architectural works.</a:t>
            </a:r>
            <a:r>
              <a:rPr lang="en-GB" b="1" dirty="0" smtClean="0"/>
              <a:t> </a:t>
            </a:r>
            <a:endParaRPr lang="it-IT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/>
            </a:r>
            <a:br>
              <a:rPr lang="it-IT" dirty="0"/>
            </a:br>
            <a:r>
              <a:rPr lang="it-IT" dirty="0" smtClean="0"/>
              <a:t>The </a:t>
            </a:r>
            <a:r>
              <a:rPr lang="it-IT" dirty="0" err="1" smtClean="0"/>
              <a:t>modern</a:t>
            </a:r>
            <a:r>
              <a:rPr lang="it-IT" dirty="0" smtClean="0"/>
              <a:t> </a:t>
            </a:r>
            <a:r>
              <a:rPr lang="it-IT" dirty="0" err="1" smtClean="0"/>
              <a:t>Museum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17332" y="2487537"/>
            <a:ext cx="16496575" cy="501054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sz="4000" dirty="0" smtClean="0"/>
              <a:t>Over the </a:t>
            </a:r>
            <a:r>
              <a:rPr lang="it-IT" sz="4000" dirty="0" err="1" smtClean="0"/>
              <a:t>years</a:t>
            </a:r>
            <a:r>
              <a:rPr lang="it-IT" sz="4000" dirty="0" smtClean="0"/>
              <a:t>, and </a:t>
            </a:r>
            <a:r>
              <a:rPr lang="it-IT" sz="4000" dirty="0" err="1" smtClean="0"/>
              <a:t>particularly</a:t>
            </a:r>
            <a:r>
              <a:rPr lang="it-IT" sz="4000" dirty="0" smtClean="0"/>
              <a:t> more </a:t>
            </a:r>
            <a:r>
              <a:rPr lang="it-IT" sz="4000" dirty="0" err="1" smtClean="0"/>
              <a:t>recently</a:t>
            </a:r>
            <a:r>
              <a:rPr lang="it-IT" sz="4000" dirty="0" smtClean="0"/>
              <a:t>, </a:t>
            </a:r>
            <a:r>
              <a:rPr lang="it-IT" sz="4000" dirty="0" err="1" smtClean="0"/>
              <a:t>many</a:t>
            </a:r>
            <a:r>
              <a:rPr lang="it-IT" sz="4000" dirty="0" smtClean="0"/>
              <a:t> </a:t>
            </a:r>
            <a:r>
              <a:rPr lang="it-IT" sz="4000" dirty="0" err="1" smtClean="0"/>
              <a:t>museums</a:t>
            </a:r>
            <a:r>
              <a:rPr lang="it-IT" sz="4000" dirty="0" smtClean="0"/>
              <a:t> </a:t>
            </a:r>
            <a:r>
              <a:rPr lang="it-IT" sz="4000" dirty="0" err="1" smtClean="0"/>
              <a:t>have</a:t>
            </a:r>
            <a:r>
              <a:rPr lang="it-IT" sz="4000" dirty="0" smtClean="0"/>
              <a:t> </a:t>
            </a:r>
            <a:r>
              <a:rPr lang="it-IT" sz="4000" dirty="0" err="1" smtClean="0"/>
              <a:t>been</a:t>
            </a:r>
            <a:r>
              <a:rPr lang="it-IT" sz="4000" dirty="0" smtClean="0"/>
              <a:t> </a:t>
            </a:r>
            <a:r>
              <a:rPr lang="it-IT" sz="4000" dirty="0" err="1" smtClean="0"/>
              <a:t>undergoing</a:t>
            </a:r>
            <a:r>
              <a:rPr lang="it-IT" sz="4000" dirty="0" smtClean="0"/>
              <a:t> a </a:t>
            </a:r>
            <a:r>
              <a:rPr lang="it-IT" sz="4000" dirty="0" err="1" smtClean="0"/>
              <a:t>transformation</a:t>
            </a:r>
            <a:r>
              <a:rPr lang="it-IT" sz="4000" dirty="0" smtClean="0"/>
              <a:t>.</a:t>
            </a:r>
            <a:endParaRPr lang="it-IT" sz="4000" dirty="0"/>
          </a:p>
        </p:txBody>
      </p:sp>
    </p:spTree>
    <p:extLst>
      <p:ext uri="{BB962C8B-B14F-4D97-AF65-F5344CB8AC3E}">
        <p14:creationId xmlns:p14="http://schemas.microsoft.com/office/powerpoint/2010/main" val="1161826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The </a:t>
            </a:r>
            <a:r>
              <a:rPr lang="it-IT" dirty="0" err="1" smtClean="0"/>
              <a:t>contemporary</a:t>
            </a:r>
            <a:r>
              <a:rPr lang="it-IT" dirty="0" smtClean="0"/>
              <a:t> </a:t>
            </a:r>
            <a:r>
              <a:rPr lang="it-IT" dirty="0" err="1" smtClean="0"/>
              <a:t>museum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0"/>
          </p:nvPr>
        </p:nvSpPr>
        <p:spPr>
          <a:xfrm>
            <a:off x="532210" y="2621281"/>
            <a:ext cx="17223583" cy="5341996"/>
          </a:xfrm>
        </p:spPr>
        <p:txBody>
          <a:bodyPr/>
          <a:lstStyle/>
          <a:p>
            <a:pPr marL="0" indent="0">
              <a:buNone/>
            </a:pPr>
            <a:r>
              <a:rPr lang="it-IT" dirty="0" smtClean="0"/>
              <a:t>A </a:t>
            </a:r>
            <a:r>
              <a:rPr lang="it-IT" dirty="0" err="1" smtClean="0"/>
              <a:t>contemporary</a:t>
            </a:r>
            <a:r>
              <a:rPr lang="it-IT" dirty="0" smtClean="0"/>
              <a:t> </a:t>
            </a:r>
            <a:r>
              <a:rPr lang="it-IT" dirty="0" err="1" smtClean="0"/>
              <a:t>museum</a:t>
            </a:r>
            <a:r>
              <a:rPr lang="it-IT" dirty="0" smtClean="0"/>
              <a:t> </a:t>
            </a:r>
            <a:r>
              <a:rPr lang="it-IT" dirty="0" err="1" smtClean="0"/>
              <a:t>contains</a:t>
            </a:r>
            <a:r>
              <a:rPr lang="it-IT" dirty="0" smtClean="0"/>
              <a:t> </a:t>
            </a:r>
            <a:r>
              <a:rPr lang="it-IT" dirty="0" err="1" smtClean="0"/>
              <a:t>not</a:t>
            </a:r>
            <a:r>
              <a:rPr lang="it-IT" dirty="0" smtClean="0"/>
              <a:t> </a:t>
            </a:r>
            <a:r>
              <a:rPr lang="it-IT" dirty="0" err="1" smtClean="0"/>
              <a:t>only</a:t>
            </a:r>
            <a:r>
              <a:rPr lang="it-IT" dirty="0" smtClean="0"/>
              <a:t> </a:t>
            </a:r>
            <a:r>
              <a:rPr lang="it-IT" dirty="0" err="1" smtClean="0"/>
              <a:t>artefacts</a:t>
            </a:r>
            <a:r>
              <a:rPr lang="it-IT" dirty="0" smtClean="0"/>
              <a:t> … Part of an </a:t>
            </a:r>
            <a:r>
              <a:rPr lang="it-IT" dirty="0" err="1" smtClean="0"/>
              <a:t>inexorable</a:t>
            </a:r>
            <a:r>
              <a:rPr lang="it-IT" dirty="0" smtClean="0"/>
              <a:t> rise in </a:t>
            </a:r>
            <a:r>
              <a:rPr lang="it-IT" i="1" dirty="0" err="1" smtClean="0"/>
              <a:t>hybridity</a:t>
            </a:r>
            <a:r>
              <a:rPr lang="it-IT" dirty="0" smtClean="0"/>
              <a:t> and </a:t>
            </a:r>
            <a:r>
              <a:rPr lang="it-IT" i="1" dirty="0" err="1" smtClean="0"/>
              <a:t>complexity</a:t>
            </a:r>
            <a:r>
              <a:rPr lang="it-IT" dirty="0" smtClean="0"/>
              <a:t>.</a:t>
            </a:r>
          </a:p>
          <a:p>
            <a:pPr>
              <a:buNone/>
            </a:pPr>
            <a:endParaRPr lang="it-IT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3" name="click.wav"/>
          </p:stSnd>
        </p:sndAc>
      </p:transition>
    </mc:Fallback>
  </mc:AlternateContent>
</p:sld>
</file>

<file path=ppt/theme/theme1.xml><?xml version="1.0" encoding="utf-8"?>
<a:theme xmlns:a="http://schemas.openxmlformats.org/drawingml/2006/main" name="PRIMA PAGINA - TITOL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/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10892</TotalTime>
  <Words>587</Words>
  <Application>Microsoft Office PowerPoint</Application>
  <PresentationFormat>Personalització</PresentationFormat>
  <Paragraphs>104</Paragraphs>
  <Slides>28</Slides>
  <Notes>18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28</vt:i4>
      </vt:variant>
    </vt:vector>
  </HeadingPairs>
  <TitlesOfParts>
    <vt:vector size="29" baseType="lpstr">
      <vt:lpstr>PRIMA PAGINA - TITOLO</vt:lpstr>
      <vt:lpstr>museums</vt:lpstr>
      <vt:lpstr>museums</vt:lpstr>
      <vt:lpstr>Types of museums</vt:lpstr>
      <vt:lpstr>Types of museums</vt:lpstr>
      <vt:lpstr> Types of museums</vt:lpstr>
      <vt:lpstr> types of museums</vt:lpstr>
      <vt:lpstr>Also architectural works</vt:lpstr>
      <vt:lpstr> The modern Museum</vt:lpstr>
      <vt:lpstr>The contemporary museum</vt:lpstr>
      <vt:lpstr>Hybridity 1 </vt:lpstr>
      <vt:lpstr>Hybridity 2</vt:lpstr>
      <vt:lpstr>Complexity 1</vt:lpstr>
      <vt:lpstr>Complexity 2</vt:lpstr>
      <vt:lpstr>Leisure venues</vt:lpstr>
      <vt:lpstr> ACCess</vt:lpstr>
      <vt:lpstr> types of access</vt:lpstr>
      <vt:lpstr> access</vt:lpstr>
      <vt:lpstr> access</vt:lpstr>
      <vt:lpstr> tactile exploration</vt:lpstr>
      <vt:lpstr> tactile exploration</vt:lpstr>
      <vt:lpstr>Linguistic compensation</vt:lpstr>
      <vt:lpstr> recorded AD</vt:lpstr>
      <vt:lpstr> AD production</vt:lpstr>
      <vt:lpstr> AD production</vt:lpstr>
      <vt:lpstr> AD production</vt:lpstr>
      <vt:lpstr>museums</vt:lpstr>
      <vt:lpstr>Presentació del PowerPoint</vt:lpstr>
      <vt:lpstr>Presentació del PowerPoint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Museums</dc:title>
  <dc:creator>Marta Rial Pan</dc:creator>
  <cp:lastModifiedBy>1228835</cp:lastModifiedBy>
  <cp:revision>278</cp:revision>
  <dcterms:created xsi:type="dcterms:W3CDTF">2016-10-18T07:38:44Z</dcterms:created>
  <dcterms:modified xsi:type="dcterms:W3CDTF">2019-02-15T17:41:57Z</dcterms:modified>
</cp:coreProperties>
</file>