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18288000" cy="10287000"/>
  <p:notesSz cx="18288000" cy="10287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39" d="100"/>
          <a:sy n="39" d="100"/>
        </p:scale>
        <p:origin x="-1236" y="-1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10287000"/>
                </a:moveTo>
                <a:lnTo>
                  <a:pt x="18288000" y="10287000"/>
                </a:lnTo>
                <a:lnTo>
                  <a:pt x="18288000" y="0"/>
                </a:lnTo>
                <a:lnTo>
                  <a:pt x="0" y="0"/>
                </a:lnTo>
                <a:lnTo>
                  <a:pt x="0" y="10287000"/>
                </a:lnTo>
                <a:close/>
              </a:path>
            </a:pathLst>
          </a:custGeom>
          <a:solidFill>
            <a:srgbClr val="91C5D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516636" y="353568"/>
            <a:ext cx="1988820" cy="198882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124205" y="127254"/>
            <a:ext cx="18041620" cy="9889490"/>
          </a:xfrm>
          <a:custGeom>
            <a:avLst/>
            <a:gdLst/>
            <a:ahLst/>
            <a:cxnLst/>
            <a:rect l="l" t="t" r="r" b="b"/>
            <a:pathLst>
              <a:path w="18041620" h="9889490">
                <a:moveTo>
                  <a:pt x="0" y="9889236"/>
                </a:moveTo>
                <a:lnTo>
                  <a:pt x="18041112" y="9889236"/>
                </a:lnTo>
                <a:lnTo>
                  <a:pt x="18041112" y="0"/>
                </a:lnTo>
                <a:lnTo>
                  <a:pt x="0" y="0"/>
                </a:lnTo>
                <a:lnTo>
                  <a:pt x="0" y="9889236"/>
                </a:lnTo>
                <a:close/>
              </a:path>
            </a:pathLst>
          </a:custGeom>
          <a:ln w="32003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217170" y="201929"/>
            <a:ext cx="17853660" cy="9709785"/>
          </a:xfrm>
          <a:custGeom>
            <a:avLst/>
            <a:gdLst/>
            <a:ahLst/>
            <a:cxnLst/>
            <a:rect l="l" t="t" r="r" b="b"/>
            <a:pathLst>
              <a:path w="17853660" h="9709785">
                <a:moveTo>
                  <a:pt x="0" y="9709404"/>
                </a:moveTo>
                <a:lnTo>
                  <a:pt x="17853660" y="9709404"/>
                </a:lnTo>
                <a:lnTo>
                  <a:pt x="17853660" y="0"/>
                </a:lnTo>
                <a:lnTo>
                  <a:pt x="0" y="0"/>
                </a:lnTo>
                <a:lnTo>
                  <a:pt x="0" y="9709404"/>
                </a:lnTo>
                <a:close/>
              </a:path>
            </a:pathLst>
          </a:custGeom>
          <a:ln w="19812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bk object 20"/>
          <p:cNvSpPr/>
          <p:nvPr/>
        </p:nvSpPr>
        <p:spPr>
          <a:xfrm>
            <a:off x="7467600" y="9787128"/>
            <a:ext cx="3352800" cy="35814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852042" y="971499"/>
            <a:ext cx="16583914" cy="9404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6000" b="1" i="0">
                <a:solidFill>
                  <a:schemeClr val="tx1"/>
                </a:solidFill>
                <a:latin typeface="Verdana"/>
                <a:cs typeface="Verdan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743200" y="5760720"/>
            <a:ext cx="12801600" cy="25717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2/18/2019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6600" b="1" i="0">
                <a:solidFill>
                  <a:schemeClr val="tx1"/>
                </a:solidFill>
                <a:latin typeface="Verdana"/>
                <a:cs typeface="Verdan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2/18/2019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6600" b="1" i="0">
                <a:solidFill>
                  <a:schemeClr val="tx1"/>
                </a:solidFill>
                <a:latin typeface="Verdana"/>
                <a:cs typeface="Verdan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914400" y="2366010"/>
            <a:ext cx="7955280" cy="6789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9418320" y="2366010"/>
            <a:ext cx="7955280" cy="6789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2/18/2019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6600" b="1" i="0">
                <a:solidFill>
                  <a:schemeClr val="tx1"/>
                </a:solidFill>
                <a:latin typeface="Verdana"/>
                <a:cs typeface="Verdan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2/18/2019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10287000"/>
                </a:moveTo>
                <a:lnTo>
                  <a:pt x="18288000" y="10287000"/>
                </a:lnTo>
                <a:lnTo>
                  <a:pt x="18288000" y="0"/>
                </a:lnTo>
                <a:lnTo>
                  <a:pt x="0" y="0"/>
                </a:lnTo>
                <a:lnTo>
                  <a:pt x="0" y="10287000"/>
                </a:lnTo>
                <a:close/>
              </a:path>
            </a:pathLst>
          </a:custGeom>
          <a:solidFill>
            <a:srgbClr val="91C5D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516636" y="353568"/>
            <a:ext cx="1988820" cy="198882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124205" y="127254"/>
            <a:ext cx="18041620" cy="9889490"/>
          </a:xfrm>
          <a:custGeom>
            <a:avLst/>
            <a:gdLst/>
            <a:ahLst/>
            <a:cxnLst/>
            <a:rect l="l" t="t" r="r" b="b"/>
            <a:pathLst>
              <a:path w="18041620" h="9889490">
                <a:moveTo>
                  <a:pt x="0" y="9889236"/>
                </a:moveTo>
                <a:lnTo>
                  <a:pt x="18041112" y="9889236"/>
                </a:lnTo>
                <a:lnTo>
                  <a:pt x="18041112" y="0"/>
                </a:lnTo>
                <a:lnTo>
                  <a:pt x="0" y="0"/>
                </a:lnTo>
                <a:lnTo>
                  <a:pt x="0" y="9889236"/>
                </a:lnTo>
                <a:close/>
              </a:path>
            </a:pathLst>
          </a:custGeom>
          <a:ln w="32003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217170" y="201929"/>
            <a:ext cx="17853660" cy="9709785"/>
          </a:xfrm>
          <a:custGeom>
            <a:avLst/>
            <a:gdLst/>
            <a:ahLst/>
            <a:cxnLst/>
            <a:rect l="l" t="t" r="r" b="b"/>
            <a:pathLst>
              <a:path w="17853660" h="9709785">
                <a:moveTo>
                  <a:pt x="0" y="9709404"/>
                </a:moveTo>
                <a:lnTo>
                  <a:pt x="17853660" y="9709404"/>
                </a:lnTo>
                <a:lnTo>
                  <a:pt x="17853660" y="0"/>
                </a:lnTo>
                <a:lnTo>
                  <a:pt x="0" y="0"/>
                </a:lnTo>
                <a:lnTo>
                  <a:pt x="0" y="9709404"/>
                </a:lnTo>
                <a:close/>
              </a:path>
            </a:pathLst>
          </a:custGeom>
          <a:ln w="19812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bk object 20"/>
          <p:cNvSpPr/>
          <p:nvPr/>
        </p:nvSpPr>
        <p:spPr>
          <a:xfrm>
            <a:off x="7450835" y="9796271"/>
            <a:ext cx="3354324" cy="35814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2/18/2019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10287000"/>
                </a:moveTo>
                <a:lnTo>
                  <a:pt x="18288000" y="10287000"/>
                </a:lnTo>
                <a:lnTo>
                  <a:pt x="18288000" y="0"/>
                </a:lnTo>
                <a:lnTo>
                  <a:pt x="0" y="0"/>
                </a:lnTo>
                <a:lnTo>
                  <a:pt x="0" y="10287000"/>
                </a:lnTo>
                <a:close/>
              </a:path>
            </a:pathLst>
          </a:custGeom>
          <a:solidFill>
            <a:srgbClr val="91C5D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162931" y="574040"/>
            <a:ext cx="7962137" cy="10312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6600" b="1" i="0">
                <a:solidFill>
                  <a:schemeClr val="tx1"/>
                </a:solidFill>
                <a:latin typeface="Verdana"/>
                <a:cs typeface="Verdan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096162" y="2699385"/>
            <a:ext cx="16095675" cy="27686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6217920" y="9566910"/>
            <a:ext cx="5852160" cy="514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914400" y="9566910"/>
            <a:ext cx="4206240" cy="514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2/18/2019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3167361" y="9566910"/>
            <a:ext cx="4206240" cy="514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dlabproject.eu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dlabproject.eu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6131052"/>
            <a:ext cx="18288000" cy="4156075"/>
          </a:xfrm>
          <a:custGeom>
            <a:avLst/>
            <a:gdLst/>
            <a:ahLst/>
            <a:cxnLst/>
            <a:rect l="l" t="t" r="r" b="b"/>
            <a:pathLst>
              <a:path w="18288000" h="4156075">
                <a:moveTo>
                  <a:pt x="9087993" y="0"/>
                </a:moveTo>
                <a:lnTo>
                  <a:pt x="0" y="4155947"/>
                </a:lnTo>
                <a:lnTo>
                  <a:pt x="18288000" y="4155947"/>
                </a:lnTo>
                <a:lnTo>
                  <a:pt x="908799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0" y="6131052"/>
            <a:ext cx="18288000" cy="4156075"/>
          </a:xfrm>
          <a:custGeom>
            <a:avLst/>
            <a:gdLst/>
            <a:ahLst/>
            <a:cxnLst/>
            <a:rect l="l" t="t" r="r" b="b"/>
            <a:pathLst>
              <a:path w="18288000" h="4156075">
                <a:moveTo>
                  <a:pt x="0" y="4155947"/>
                </a:moveTo>
                <a:lnTo>
                  <a:pt x="9087993" y="0"/>
                </a:lnTo>
                <a:lnTo>
                  <a:pt x="18288000" y="4155947"/>
                </a:lnTo>
                <a:lnTo>
                  <a:pt x="0" y="4155947"/>
                </a:lnTo>
                <a:close/>
              </a:path>
            </a:pathLst>
          </a:custGeom>
          <a:ln w="6096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7891271" y="5228844"/>
            <a:ext cx="2505455" cy="250545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6184519" y="8895994"/>
            <a:ext cx="5920105" cy="727075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065" marR="5080" algn="ctr">
              <a:lnSpc>
                <a:spcPct val="102400"/>
              </a:lnSpc>
              <a:spcBef>
                <a:spcPts val="75"/>
              </a:spcBef>
            </a:pPr>
            <a:r>
              <a:rPr sz="900" spc="-35" dirty="0">
                <a:latin typeface="Arial"/>
                <a:cs typeface="Arial"/>
              </a:rPr>
              <a:t>Dept. </a:t>
            </a:r>
            <a:r>
              <a:rPr sz="900" dirty="0">
                <a:latin typeface="Arial"/>
                <a:cs typeface="Arial"/>
              </a:rPr>
              <a:t>of </a:t>
            </a:r>
            <a:r>
              <a:rPr sz="900" spc="-60" dirty="0">
                <a:latin typeface="Arial"/>
                <a:cs typeface="Arial"/>
              </a:rPr>
              <a:t>Legal, </a:t>
            </a:r>
            <a:r>
              <a:rPr sz="900" spc="-65" dirty="0">
                <a:latin typeface="Arial"/>
                <a:cs typeface="Arial"/>
              </a:rPr>
              <a:t>Language, </a:t>
            </a:r>
            <a:r>
              <a:rPr sz="900" spc="-35" dirty="0">
                <a:latin typeface="Arial"/>
                <a:cs typeface="Arial"/>
              </a:rPr>
              <a:t>Translation </a:t>
            </a:r>
            <a:r>
              <a:rPr sz="900" spc="-45" dirty="0">
                <a:latin typeface="Arial"/>
                <a:cs typeface="Arial"/>
              </a:rPr>
              <a:t>and </a:t>
            </a:r>
            <a:r>
              <a:rPr sz="900" spc="-20" dirty="0">
                <a:latin typeface="Arial"/>
                <a:cs typeface="Arial"/>
              </a:rPr>
              <a:t>Interpreting </a:t>
            </a:r>
            <a:r>
              <a:rPr sz="900" spc="-50" dirty="0">
                <a:latin typeface="Arial"/>
                <a:cs typeface="Arial"/>
              </a:rPr>
              <a:t>Studies, Section </a:t>
            </a:r>
            <a:r>
              <a:rPr sz="900" dirty="0">
                <a:latin typeface="Arial"/>
                <a:cs typeface="Arial"/>
              </a:rPr>
              <a:t>of </a:t>
            </a:r>
            <a:r>
              <a:rPr sz="900" spc="-15" dirty="0">
                <a:latin typeface="Arial"/>
                <a:cs typeface="Arial"/>
              </a:rPr>
              <a:t>in </a:t>
            </a:r>
            <a:r>
              <a:rPr sz="900" spc="-20" dirty="0">
                <a:latin typeface="Arial"/>
                <a:cs typeface="Arial"/>
              </a:rPr>
              <a:t>Modern </a:t>
            </a:r>
            <a:r>
              <a:rPr sz="900" spc="-75" dirty="0">
                <a:latin typeface="Arial"/>
                <a:cs typeface="Arial"/>
              </a:rPr>
              <a:t>Languages </a:t>
            </a:r>
            <a:r>
              <a:rPr sz="900" dirty="0">
                <a:latin typeface="Arial"/>
                <a:cs typeface="Arial"/>
              </a:rPr>
              <a:t>for </a:t>
            </a:r>
            <a:r>
              <a:rPr sz="900" spc="-20" dirty="0">
                <a:latin typeface="Arial"/>
                <a:cs typeface="Arial"/>
              </a:rPr>
              <a:t>Interpreters </a:t>
            </a:r>
            <a:r>
              <a:rPr sz="900" spc="-45" dirty="0">
                <a:latin typeface="Arial"/>
                <a:cs typeface="Arial"/>
              </a:rPr>
              <a:t>and </a:t>
            </a:r>
            <a:r>
              <a:rPr sz="900" spc="-40" dirty="0">
                <a:latin typeface="Arial"/>
                <a:cs typeface="Arial"/>
              </a:rPr>
              <a:t>Translators  </a:t>
            </a:r>
            <a:r>
              <a:rPr sz="900" spc="-30" dirty="0">
                <a:latin typeface="Arial"/>
                <a:cs typeface="Arial"/>
              </a:rPr>
              <a:t>University </a:t>
            </a:r>
            <a:r>
              <a:rPr sz="900" spc="-5" dirty="0">
                <a:latin typeface="Arial"/>
                <a:cs typeface="Arial"/>
              </a:rPr>
              <a:t>of </a:t>
            </a:r>
            <a:r>
              <a:rPr sz="900" spc="-40" dirty="0">
                <a:latin typeface="Arial"/>
                <a:cs typeface="Arial"/>
              </a:rPr>
              <a:t>Trieste, </a:t>
            </a:r>
            <a:r>
              <a:rPr sz="900" spc="-55" dirty="0">
                <a:latin typeface="Arial"/>
                <a:cs typeface="Arial"/>
              </a:rPr>
              <a:t>Via </a:t>
            </a:r>
            <a:r>
              <a:rPr sz="900" spc="-45" dirty="0">
                <a:latin typeface="Arial"/>
                <a:cs typeface="Arial"/>
              </a:rPr>
              <a:t>Filzi, 14 </a:t>
            </a:r>
            <a:r>
              <a:rPr sz="900" spc="-25" dirty="0">
                <a:latin typeface="Arial"/>
                <a:cs typeface="Arial"/>
              </a:rPr>
              <a:t>- </a:t>
            </a:r>
            <a:r>
              <a:rPr sz="900" spc="-45" dirty="0">
                <a:latin typeface="Arial"/>
                <a:cs typeface="Arial"/>
              </a:rPr>
              <a:t>34144 </a:t>
            </a:r>
            <a:r>
              <a:rPr sz="900" spc="-40" dirty="0">
                <a:latin typeface="Arial"/>
                <a:cs typeface="Arial"/>
              </a:rPr>
              <a:t>Trieste,</a:t>
            </a:r>
            <a:r>
              <a:rPr sz="900" spc="-140" dirty="0">
                <a:latin typeface="Arial"/>
                <a:cs typeface="Arial"/>
              </a:rPr>
              <a:t> </a:t>
            </a:r>
            <a:r>
              <a:rPr sz="900" spc="-20" dirty="0">
                <a:latin typeface="Arial"/>
                <a:cs typeface="Arial"/>
              </a:rPr>
              <a:t>Italy</a:t>
            </a:r>
            <a:endParaRPr sz="900">
              <a:latin typeface="Arial"/>
              <a:cs typeface="Arial"/>
            </a:endParaRPr>
          </a:p>
          <a:p>
            <a:pPr marL="1765300" marR="1758314" algn="ctr">
              <a:lnSpc>
                <a:spcPct val="102200"/>
              </a:lnSpc>
              <a:spcBef>
                <a:spcPts val="10"/>
              </a:spcBef>
            </a:pPr>
            <a:r>
              <a:rPr sz="900" spc="-30" dirty="0">
                <a:latin typeface="Arial"/>
                <a:cs typeface="Arial"/>
              </a:rPr>
              <a:t>Project </a:t>
            </a:r>
            <a:r>
              <a:rPr sz="900" spc="-40" dirty="0">
                <a:latin typeface="Arial"/>
                <a:cs typeface="Arial"/>
              </a:rPr>
              <a:t>numberStudies: </a:t>
            </a:r>
            <a:r>
              <a:rPr sz="900" spc="-55" dirty="0">
                <a:latin typeface="Arial"/>
                <a:cs typeface="Arial"/>
              </a:rPr>
              <a:t>2016-1-IT02-KA203-024311  </a:t>
            </a:r>
            <a:r>
              <a:rPr sz="900" spc="-30" dirty="0">
                <a:latin typeface="Arial"/>
                <a:cs typeface="Arial"/>
                <a:hlinkClick r:id="rId3"/>
              </a:rPr>
              <a:t>www.adlabproject.eu</a:t>
            </a:r>
            <a:endParaRPr sz="900">
              <a:latin typeface="Arial"/>
              <a:cs typeface="Arial"/>
            </a:endParaRPr>
          </a:p>
          <a:p>
            <a:pPr algn="ctr">
              <a:lnSpc>
                <a:spcPct val="100000"/>
              </a:lnSpc>
              <a:spcBef>
                <a:spcPts val="35"/>
              </a:spcBef>
            </a:pPr>
            <a:r>
              <a:rPr sz="900" spc="-110" dirty="0">
                <a:latin typeface="Arial"/>
                <a:cs typeface="Arial"/>
              </a:rPr>
              <a:t>FUNDED </a:t>
            </a:r>
            <a:r>
              <a:rPr sz="900" spc="-140" dirty="0">
                <a:latin typeface="Arial"/>
                <a:cs typeface="Arial"/>
              </a:rPr>
              <a:t>BY </a:t>
            </a:r>
            <a:r>
              <a:rPr sz="900" spc="-125" dirty="0">
                <a:latin typeface="Arial"/>
                <a:cs typeface="Arial"/>
              </a:rPr>
              <a:t>THE ERASMUS </a:t>
            </a:r>
            <a:r>
              <a:rPr sz="900" spc="-80" dirty="0">
                <a:latin typeface="Arial"/>
                <a:cs typeface="Arial"/>
              </a:rPr>
              <a:t>+ </a:t>
            </a:r>
            <a:r>
              <a:rPr sz="900" spc="-105" dirty="0">
                <a:latin typeface="Arial"/>
                <a:cs typeface="Arial"/>
              </a:rPr>
              <a:t>PROGRAMME </a:t>
            </a:r>
            <a:r>
              <a:rPr sz="900" spc="-125" dirty="0">
                <a:latin typeface="Arial"/>
                <a:cs typeface="Arial"/>
              </a:rPr>
              <a:t>OF </a:t>
            </a:r>
            <a:r>
              <a:rPr sz="900" spc="-120" dirty="0">
                <a:latin typeface="Arial"/>
                <a:cs typeface="Arial"/>
              </a:rPr>
              <a:t>THE EUROPEAN</a:t>
            </a:r>
            <a:r>
              <a:rPr sz="900" spc="-75" dirty="0">
                <a:latin typeface="Arial"/>
                <a:cs typeface="Arial"/>
              </a:rPr>
              <a:t> </a:t>
            </a:r>
            <a:r>
              <a:rPr sz="900" spc="-70" dirty="0">
                <a:latin typeface="Arial"/>
                <a:cs typeface="Arial"/>
              </a:rPr>
              <a:t>UNION</a:t>
            </a:r>
            <a:endParaRPr sz="900">
              <a:latin typeface="Arial"/>
              <a:cs typeface="Arial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8735568" y="9691114"/>
            <a:ext cx="816864" cy="539496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24205" y="127253"/>
            <a:ext cx="18041620" cy="10160635"/>
          </a:xfrm>
          <a:custGeom>
            <a:avLst/>
            <a:gdLst/>
            <a:ahLst/>
            <a:cxnLst/>
            <a:rect l="l" t="t" r="r" b="b"/>
            <a:pathLst>
              <a:path w="18041620" h="10160635">
                <a:moveTo>
                  <a:pt x="0" y="10160508"/>
                </a:moveTo>
                <a:lnTo>
                  <a:pt x="18041112" y="10160508"/>
                </a:lnTo>
                <a:lnTo>
                  <a:pt x="18041112" y="0"/>
                </a:lnTo>
                <a:lnTo>
                  <a:pt x="0" y="0"/>
                </a:lnTo>
                <a:lnTo>
                  <a:pt x="0" y="10160508"/>
                </a:lnTo>
                <a:close/>
              </a:path>
            </a:pathLst>
          </a:custGeom>
          <a:ln w="3200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217170" y="201929"/>
            <a:ext cx="17853660" cy="10086340"/>
          </a:xfrm>
          <a:custGeom>
            <a:avLst/>
            <a:gdLst/>
            <a:ahLst/>
            <a:cxnLst/>
            <a:rect l="l" t="t" r="r" b="b"/>
            <a:pathLst>
              <a:path w="17853660" h="10086340">
                <a:moveTo>
                  <a:pt x="0" y="10085832"/>
                </a:moveTo>
                <a:lnTo>
                  <a:pt x="17853660" y="10085832"/>
                </a:lnTo>
                <a:lnTo>
                  <a:pt x="17853660" y="0"/>
                </a:lnTo>
                <a:lnTo>
                  <a:pt x="0" y="0"/>
                </a:lnTo>
                <a:lnTo>
                  <a:pt x="0" y="10085832"/>
                </a:lnTo>
                <a:close/>
              </a:path>
            </a:pathLst>
          </a:custGeom>
          <a:ln w="19812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445134">
              <a:lnSpc>
                <a:spcPct val="100000"/>
              </a:lnSpc>
              <a:spcBef>
                <a:spcPts val="100"/>
              </a:spcBef>
            </a:pPr>
            <a:r>
              <a:rPr spc="-5" dirty="0"/>
              <a:t>STAKEHOLDERS</a:t>
            </a:r>
          </a:p>
        </p:txBody>
      </p:sp>
      <p:sp>
        <p:nvSpPr>
          <p:cNvPr id="10" name="object 10"/>
          <p:cNvSpPr txBox="1"/>
          <p:nvPr/>
        </p:nvSpPr>
        <p:spPr>
          <a:xfrm>
            <a:off x="6006846" y="1767230"/>
            <a:ext cx="6275705" cy="3213735"/>
          </a:xfrm>
          <a:prstGeom prst="rect">
            <a:avLst/>
          </a:prstGeom>
        </p:spPr>
        <p:txBody>
          <a:bodyPr vert="horz" wrap="square" lIns="0" tIns="104139" rIns="0" bIns="0" rtlCol="0">
            <a:spAutoFit/>
          </a:bodyPr>
          <a:lstStyle/>
          <a:p>
            <a:pPr marL="1779270">
              <a:lnSpc>
                <a:spcPct val="100000"/>
              </a:lnSpc>
              <a:spcBef>
                <a:spcPts val="819"/>
              </a:spcBef>
            </a:pPr>
            <a:r>
              <a:rPr sz="4000" b="1" spc="-5" dirty="0">
                <a:latin typeface="Verdana"/>
                <a:cs typeface="Verdana"/>
              </a:rPr>
              <a:t>MODULE</a:t>
            </a:r>
            <a:r>
              <a:rPr sz="4000" b="1" spc="5" dirty="0">
                <a:latin typeface="Verdana"/>
                <a:cs typeface="Verdana"/>
              </a:rPr>
              <a:t> </a:t>
            </a:r>
            <a:r>
              <a:rPr sz="4000" b="1" spc="-5" dirty="0">
                <a:latin typeface="Verdana"/>
                <a:cs typeface="Verdana"/>
              </a:rPr>
              <a:t>4</a:t>
            </a:r>
            <a:endParaRPr sz="4000">
              <a:latin typeface="Verdana"/>
              <a:cs typeface="Verdana"/>
            </a:endParaRPr>
          </a:p>
          <a:p>
            <a:pPr marL="2256790">
              <a:lnSpc>
                <a:spcPct val="100000"/>
              </a:lnSpc>
              <a:spcBef>
                <a:spcPts val="725"/>
              </a:spcBef>
            </a:pPr>
            <a:r>
              <a:rPr sz="4000" b="1" spc="-10" dirty="0">
                <a:latin typeface="Verdana"/>
                <a:cs typeface="Verdana"/>
              </a:rPr>
              <a:t>UNIT</a:t>
            </a:r>
            <a:r>
              <a:rPr sz="4000" b="1" dirty="0">
                <a:latin typeface="Verdana"/>
                <a:cs typeface="Verdana"/>
              </a:rPr>
              <a:t> </a:t>
            </a:r>
            <a:r>
              <a:rPr sz="4000" b="1" spc="-5" dirty="0">
                <a:latin typeface="Verdana"/>
                <a:cs typeface="Verdana"/>
              </a:rPr>
              <a:t>9</a:t>
            </a:r>
            <a:endParaRPr sz="4000">
              <a:latin typeface="Verdana"/>
              <a:cs typeface="Verdana"/>
            </a:endParaRPr>
          </a:p>
          <a:p>
            <a:pPr marL="12700" marR="5080" indent="1473200">
              <a:lnSpc>
                <a:spcPct val="157600"/>
              </a:lnSpc>
              <a:spcBef>
                <a:spcPts val="815"/>
              </a:spcBef>
            </a:pPr>
            <a:r>
              <a:rPr sz="3500" b="1" dirty="0">
                <a:latin typeface="Verdana"/>
                <a:cs typeface="Verdana"/>
              </a:rPr>
              <a:t>CHRIS TAYLOR  </a:t>
            </a:r>
            <a:r>
              <a:rPr sz="3500" b="1" spc="-5" dirty="0">
                <a:latin typeface="Verdana"/>
                <a:cs typeface="Verdana"/>
              </a:rPr>
              <a:t>UNIVERSITY </a:t>
            </a:r>
            <a:r>
              <a:rPr sz="3500" b="1" dirty="0">
                <a:latin typeface="Verdana"/>
                <a:cs typeface="Verdana"/>
              </a:rPr>
              <a:t>OF</a:t>
            </a:r>
            <a:r>
              <a:rPr sz="3500" b="1" spc="-55" dirty="0">
                <a:latin typeface="Verdana"/>
                <a:cs typeface="Verdana"/>
              </a:rPr>
              <a:t> </a:t>
            </a:r>
            <a:r>
              <a:rPr sz="3500" b="1" spc="-5" dirty="0">
                <a:latin typeface="Verdana"/>
                <a:cs typeface="Verdana"/>
              </a:rPr>
              <a:t>TRIESTE</a:t>
            </a:r>
            <a:endParaRPr sz="3500">
              <a:latin typeface="Verdana"/>
              <a:cs typeface="Verdana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111621" y="971499"/>
            <a:ext cx="11325225" cy="9404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6000" b="1" spc="-5" dirty="0">
                <a:latin typeface="Verdana"/>
                <a:cs typeface="Verdana"/>
              </a:rPr>
              <a:t>AUDIO DESCRIBING</a:t>
            </a:r>
            <a:r>
              <a:rPr sz="6000" b="1" spc="-70" dirty="0">
                <a:latin typeface="Verdana"/>
                <a:cs typeface="Verdana"/>
              </a:rPr>
              <a:t> </a:t>
            </a:r>
            <a:r>
              <a:rPr sz="6000" b="1" dirty="0">
                <a:latin typeface="Verdana"/>
                <a:cs typeface="Verdana"/>
              </a:rPr>
              <a:t>TEAM</a:t>
            </a:r>
            <a:endParaRPr sz="6000">
              <a:latin typeface="Verdana"/>
              <a:cs typeface="Verdan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376552" y="2393975"/>
            <a:ext cx="15320644" cy="27692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50000"/>
              </a:lnSpc>
              <a:spcBef>
                <a:spcPts val="100"/>
              </a:spcBef>
              <a:tabLst>
                <a:tab pos="3084830" algn="l"/>
                <a:tab pos="4271645" algn="l"/>
              </a:tabLst>
            </a:pPr>
            <a:r>
              <a:rPr sz="4000" spc="-5" dirty="0">
                <a:latin typeface="Verdana"/>
                <a:cs typeface="Verdana"/>
              </a:rPr>
              <a:t>It</a:t>
            </a:r>
            <a:r>
              <a:rPr sz="4000" spc="15" dirty="0">
                <a:latin typeface="Verdana"/>
                <a:cs typeface="Verdana"/>
              </a:rPr>
              <a:t> </a:t>
            </a:r>
            <a:r>
              <a:rPr sz="4000" spc="-5" dirty="0">
                <a:latin typeface="Verdana"/>
                <a:cs typeface="Verdana"/>
              </a:rPr>
              <a:t>would</a:t>
            </a:r>
            <a:r>
              <a:rPr sz="4000" spc="20" dirty="0">
                <a:latin typeface="Verdana"/>
                <a:cs typeface="Verdana"/>
              </a:rPr>
              <a:t> </a:t>
            </a:r>
            <a:r>
              <a:rPr sz="4000" spc="-5" dirty="0">
                <a:latin typeface="Verdana"/>
                <a:cs typeface="Verdana"/>
              </a:rPr>
              <a:t>be	more </a:t>
            </a:r>
            <a:r>
              <a:rPr sz="4000" spc="-15" dirty="0">
                <a:latin typeface="Verdana"/>
                <a:cs typeface="Verdana"/>
              </a:rPr>
              <a:t>accurate in </a:t>
            </a:r>
            <a:r>
              <a:rPr sz="4000" spc="-5" dirty="0">
                <a:latin typeface="Verdana"/>
                <a:cs typeface="Verdana"/>
              </a:rPr>
              <a:t>fact to speak of an audio  describing</a:t>
            </a:r>
            <a:r>
              <a:rPr sz="4000" spc="65" dirty="0">
                <a:latin typeface="Verdana"/>
                <a:cs typeface="Verdana"/>
              </a:rPr>
              <a:t> </a:t>
            </a:r>
            <a:r>
              <a:rPr sz="4000" spc="-10" dirty="0">
                <a:latin typeface="Verdana"/>
                <a:cs typeface="Verdana"/>
              </a:rPr>
              <a:t>team	(describer(s), </a:t>
            </a:r>
            <a:r>
              <a:rPr sz="4000" spc="-15" dirty="0">
                <a:latin typeface="Verdana"/>
                <a:cs typeface="Verdana"/>
              </a:rPr>
              <a:t>voice </a:t>
            </a:r>
            <a:r>
              <a:rPr sz="4000" spc="-10" dirty="0">
                <a:latin typeface="Verdana"/>
                <a:cs typeface="Verdana"/>
              </a:rPr>
              <a:t>talent, </a:t>
            </a:r>
            <a:r>
              <a:rPr sz="4000" spc="-5" dirty="0">
                <a:latin typeface="Verdana"/>
                <a:cs typeface="Verdana"/>
              </a:rPr>
              <a:t>sound </a:t>
            </a:r>
            <a:r>
              <a:rPr sz="4000" spc="-70" dirty="0">
                <a:latin typeface="Verdana"/>
                <a:cs typeface="Verdana"/>
              </a:rPr>
              <a:t>engineer,  </a:t>
            </a:r>
            <a:r>
              <a:rPr sz="4000" spc="-10" dirty="0">
                <a:latin typeface="Verdana"/>
                <a:cs typeface="Verdana"/>
              </a:rPr>
              <a:t>feedback providers,</a:t>
            </a:r>
            <a:r>
              <a:rPr sz="4000" spc="85" dirty="0">
                <a:latin typeface="Verdana"/>
                <a:cs typeface="Verdana"/>
              </a:rPr>
              <a:t> </a:t>
            </a:r>
            <a:r>
              <a:rPr sz="4000" spc="-5" dirty="0">
                <a:latin typeface="Verdana"/>
                <a:cs typeface="Verdana"/>
              </a:rPr>
              <a:t>etc.).</a:t>
            </a:r>
            <a:endParaRPr sz="4000">
              <a:latin typeface="Verdana"/>
              <a:cs typeface="Verdana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5824962" y="971499"/>
            <a:ext cx="1611630" cy="9404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6000" b="1" dirty="0">
                <a:latin typeface="Verdana"/>
                <a:cs typeface="Verdana"/>
              </a:rPr>
              <a:t>PSL</a:t>
            </a:r>
            <a:endParaRPr sz="6000">
              <a:latin typeface="Verdana"/>
              <a:cs typeface="Verdan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376552" y="2393975"/>
            <a:ext cx="15322550" cy="27692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50000"/>
              </a:lnSpc>
              <a:spcBef>
                <a:spcPts val="100"/>
              </a:spcBef>
            </a:pPr>
            <a:r>
              <a:rPr sz="4000" spc="-10" dirty="0">
                <a:latin typeface="Verdana"/>
                <a:cs typeface="Verdana"/>
              </a:rPr>
              <a:t>The </a:t>
            </a:r>
            <a:r>
              <a:rPr sz="4000" spc="-5" dirty="0">
                <a:latin typeface="Verdana"/>
                <a:cs typeface="Verdana"/>
              </a:rPr>
              <a:t>end user is </a:t>
            </a:r>
            <a:r>
              <a:rPr sz="4000" spc="-15" dirty="0">
                <a:latin typeface="Verdana"/>
                <a:cs typeface="Verdana"/>
              </a:rPr>
              <a:t>generally </a:t>
            </a:r>
            <a:r>
              <a:rPr sz="4000" spc="-10" dirty="0">
                <a:latin typeface="Verdana"/>
                <a:cs typeface="Verdana"/>
              </a:rPr>
              <a:t>the person </a:t>
            </a:r>
            <a:r>
              <a:rPr sz="4000" spc="-5" dirty="0">
                <a:latin typeface="Verdana"/>
                <a:cs typeface="Verdana"/>
              </a:rPr>
              <a:t>with sight </a:t>
            </a:r>
            <a:r>
              <a:rPr sz="4000" spc="-20" dirty="0">
                <a:latin typeface="Verdana"/>
                <a:cs typeface="Verdana"/>
              </a:rPr>
              <a:t>loss. </a:t>
            </a:r>
            <a:r>
              <a:rPr sz="4000" spc="-10" dirty="0">
                <a:latin typeface="Verdana"/>
                <a:cs typeface="Verdana"/>
              </a:rPr>
              <a:t>This  stakeholder </a:t>
            </a:r>
            <a:r>
              <a:rPr sz="4000" spc="-5" dirty="0">
                <a:latin typeface="Verdana"/>
                <a:cs typeface="Verdana"/>
              </a:rPr>
              <a:t>is </a:t>
            </a:r>
            <a:r>
              <a:rPr sz="4000" spc="-10" dirty="0">
                <a:latin typeface="Verdana"/>
                <a:cs typeface="Verdana"/>
              </a:rPr>
              <a:t>the </a:t>
            </a:r>
            <a:r>
              <a:rPr sz="4000" spc="-5" dirty="0">
                <a:latin typeface="Verdana"/>
                <a:cs typeface="Verdana"/>
              </a:rPr>
              <a:t>focus of </a:t>
            </a:r>
            <a:r>
              <a:rPr sz="4000" spc="-10" dirty="0">
                <a:latin typeface="Verdana"/>
                <a:cs typeface="Verdana"/>
              </a:rPr>
              <a:t>the </a:t>
            </a:r>
            <a:r>
              <a:rPr sz="4000" spc="-5" dirty="0">
                <a:latin typeface="Verdana"/>
                <a:cs typeface="Verdana"/>
              </a:rPr>
              <a:t>whole </a:t>
            </a:r>
            <a:r>
              <a:rPr sz="4000" spc="-10" dirty="0">
                <a:latin typeface="Verdana"/>
                <a:cs typeface="Verdana"/>
              </a:rPr>
              <a:t>process </a:t>
            </a:r>
            <a:r>
              <a:rPr sz="4000" spc="-5" dirty="0">
                <a:latin typeface="Verdana"/>
                <a:cs typeface="Verdana"/>
              </a:rPr>
              <a:t>and his or her  </a:t>
            </a:r>
            <a:r>
              <a:rPr sz="4000" spc="-10" dirty="0">
                <a:latin typeface="Verdana"/>
                <a:cs typeface="Verdana"/>
              </a:rPr>
              <a:t>feedback </a:t>
            </a:r>
            <a:r>
              <a:rPr sz="4000" spc="-5" dirty="0">
                <a:latin typeface="Verdana"/>
                <a:cs typeface="Verdana"/>
              </a:rPr>
              <a:t>is essential to </a:t>
            </a:r>
            <a:r>
              <a:rPr sz="4000" spc="-10" dirty="0">
                <a:latin typeface="Verdana"/>
                <a:cs typeface="Verdana"/>
              </a:rPr>
              <a:t>that</a:t>
            </a:r>
            <a:r>
              <a:rPr sz="4000" spc="150" dirty="0">
                <a:latin typeface="Verdana"/>
                <a:cs typeface="Verdana"/>
              </a:rPr>
              <a:t> </a:t>
            </a:r>
            <a:r>
              <a:rPr sz="4000" spc="-10" dirty="0">
                <a:latin typeface="Verdana"/>
                <a:cs typeface="Verdana"/>
              </a:rPr>
              <a:t>process.</a:t>
            </a:r>
            <a:endParaRPr sz="4000">
              <a:latin typeface="Verdana"/>
              <a:cs typeface="Verdana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914638" y="971499"/>
            <a:ext cx="8518525" cy="9404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6000" b="1" dirty="0">
                <a:latin typeface="Verdana"/>
                <a:cs typeface="Verdana"/>
              </a:rPr>
              <a:t>PSL</a:t>
            </a:r>
            <a:r>
              <a:rPr sz="6000" b="1" spc="-85" dirty="0">
                <a:latin typeface="Verdana"/>
                <a:cs typeface="Verdana"/>
              </a:rPr>
              <a:t> </a:t>
            </a:r>
            <a:r>
              <a:rPr sz="6000" b="1" spc="-5" dirty="0">
                <a:latin typeface="Verdana"/>
                <a:cs typeface="Verdana"/>
              </a:rPr>
              <a:t>ASSOCIATIONS</a:t>
            </a:r>
            <a:endParaRPr sz="6000">
              <a:latin typeface="Verdana"/>
              <a:cs typeface="Verdan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376552" y="2393975"/>
            <a:ext cx="15702280" cy="27692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50000"/>
              </a:lnSpc>
              <a:spcBef>
                <a:spcPts val="100"/>
              </a:spcBef>
            </a:pPr>
            <a:r>
              <a:rPr sz="4000" spc="-10" dirty="0">
                <a:latin typeface="Verdana"/>
                <a:cs typeface="Verdana"/>
              </a:rPr>
              <a:t>These stakeholders </a:t>
            </a:r>
            <a:r>
              <a:rPr sz="4000" spc="-5" dirty="0">
                <a:latin typeface="Verdana"/>
                <a:cs typeface="Verdana"/>
              </a:rPr>
              <a:t>can be </a:t>
            </a:r>
            <a:r>
              <a:rPr sz="4000" spc="-15" dirty="0">
                <a:latin typeface="Verdana"/>
                <a:cs typeface="Verdana"/>
              </a:rPr>
              <a:t>very </a:t>
            </a:r>
            <a:r>
              <a:rPr sz="4000" spc="-10" dirty="0">
                <a:latin typeface="Verdana"/>
                <a:cs typeface="Verdana"/>
              </a:rPr>
              <a:t>effective </a:t>
            </a:r>
            <a:r>
              <a:rPr sz="4000" spc="-15" dirty="0">
                <a:latin typeface="Verdana"/>
                <a:cs typeface="Verdana"/>
              </a:rPr>
              <a:t>in </a:t>
            </a:r>
            <a:r>
              <a:rPr sz="4000" spc="-10" dirty="0">
                <a:latin typeface="Verdana"/>
                <a:cs typeface="Verdana"/>
              </a:rPr>
              <a:t>promoting </a:t>
            </a:r>
            <a:r>
              <a:rPr sz="4000" spc="-35" dirty="0">
                <a:latin typeface="Verdana"/>
                <a:cs typeface="Verdana"/>
              </a:rPr>
              <a:t>AD, </a:t>
            </a:r>
            <a:r>
              <a:rPr sz="4000" spc="-5" dirty="0">
                <a:latin typeface="Verdana"/>
                <a:cs typeface="Verdana"/>
              </a:rPr>
              <a:t>or  at </a:t>
            </a:r>
            <a:r>
              <a:rPr sz="4000" spc="-10" dirty="0">
                <a:latin typeface="Verdana"/>
                <a:cs typeface="Verdana"/>
              </a:rPr>
              <a:t>times </a:t>
            </a:r>
            <a:r>
              <a:rPr sz="4000" spc="-5" dirty="0">
                <a:latin typeface="Verdana"/>
                <a:cs typeface="Verdana"/>
              </a:rPr>
              <a:t>not </a:t>
            </a:r>
            <a:r>
              <a:rPr sz="4000" spc="-15" dirty="0">
                <a:latin typeface="Verdana"/>
                <a:cs typeface="Verdana"/>
              </a:rPr>
              <a:t>even </a:t>
            </a:r>
            <a:r>
              <a:rPr sz="4000" spc="-5" dirty="0">
                <a:latin typeface="Verdana"/>
                <a:cs typeface="Verdana"/>
              </a:rPr>
              <a:t>know of </a:t>
            </a:r>
            <a:r>
              <a:rPr sz="4000" spc="-10" dirty="0">
                <a:latin typeface="Verdana"/>
                <a:cs typeface="Verdana"/>
              </a:rPr>
              <a:t>its </a:t>
            </a:r>
            <a:r>
              <a:rPr sz="4000" spc="-5" dirty="0">
                <a:latin typeface="Verdana"/>
                <a:cs typeface="Verdana"/>
              </a:rPr>
              <a:t>existence. </a:t>
            </a:r>
            <a:r>
              <a:rPr sz="4000" spc="-10" dirty="0">
                <a:latin typeface="Verdana"/>
                <a:cs typeface="Verdana"/>
              </a:rPr>
              <a:t>Promotional  initiatives </a:t>
            </a:r>
            <a:r>
              <a:rPr sz="4000" spc="-5" dirty="0">
                <a:latin typeface="Verdana"/>
                <a:cs typeface="Verdana"/>
              </a:rPr>
              <a:t>are </a:t>
            </a:r>
            <a:r>
              <a:rPr sz="4000" spc="-10" dirty="0">
                <a:latin typeface="Verdana"/>
                <a:cs typeface="Verdana"/>
              </a:rPr>
              <a:t>needed </a:t>
            </a:r>
            <a:r>
              <a:rPr sz="4000" spc="-15" dirty="0">
                <a:latin typeface="Verdana"/>
                <a:cs typeface="Verdana"/>
              </a:rPr>
              <a:t>in </a:t>
            </a:r>
            <a:r>
              <a:rPr sz="4000" spc="-10" dirty="0">
                <a:latin typeface="Verdana"/>
                <a:cs typeface="Verdana"/>
              </a:rPr>
              <a:t>these</a:t>
            </a:r>
            <a:r>
              <a:rPr sz="4000" spc="210" dirty="0">
                <a:latin typeface="Verdana"/>
                <a:cs typeface="Verdana"/>
              </a:rPr>
              <a:t> </a:t>
            </a:r>
            <a:r>
              <a:rPr sz="4000" spc="-10" dirty="0">
                <a:latin typeface="Verdana"/>
                <a:cs typeface="Verdana"/>
              </a:rPr>
              <a:t>cases.</a:t>
            </a:r>
            <a:endParaRPr sz="4000">
              <a:latin typeface="Verdana"/>
              <a:cs typeface="Verdana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0551795">
              <a:lnSpc>
                <a:spcPct val="100000"/>
              </a:lnSpc>
              <a:spcBef>
                <a:spcPts val="100"/>
              </a:spcBef>
            </a:pPr>
            <a:r>
              <a:rPr spc="-5" dirty="0"/>
              <a:t>GOVERNMENT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1376552" y="2393975"/>
            <a:ext cx="15450185" cy="27692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50000"/>
              </a:lnSpc>
              <a:spcBef>
                <a:spcPts val="100"/>
              </a:spcBef>
              <a:tabLst>
                <a:tab pos="699135" algn="l"/>
              </a:tabLst>
            </a:pPr>
            <a:r>
              <a:rPr sz="4000" spc="-20" dirty="0">
                <a:latin typeface="Verdana"/>
                <a:cs typeface="Verdana"/>
              </a:rPr>
              <a:t>At </a:t>
            </a:r>
            <a:r>
              <a:rPr sz="4000" spc="-5" dirty="0">
                <a:latin typeface="Verdana"/>
                <a:cs typeface="Verdana"/>
              </a:rPr>
              <a:t>local, national and </a:t>
            </a:r>
            <a:r>
              <a:rPr sz="4000" spc="-10" dirty="0">
                <a:latin typeface="Verdana"/>
                <a:cs typeface="Verdana"/>
              </a:rPr>
              <a:t>European </a:t>
            </a:r>
            <a:r>
              <a:rPr sz="4000" spc="-15" dirty="0">
                <a:latin typeface="Verdana"/>
                <a:cs typeface="Verdana"/>
              </a:rPr>
              <a:t>level, </a:t>
            </a:r>
            <a:r>
              <a:rPr sz="4000" spc="-10" dirty="0">
                <a:latin typeface="Verdana"/>
                <a:cs typeface="Verdana"/>
              </a:rPr>
              <a:t>governments </a:t>
            </a:r>
            <a:r>
              <a:rPr sz="4000" spc="-5" dirty="0">
                <a:latin typeface="Verdana"/>
                <a:cs typeface="Verdana"/>
              </a:rPr>
              <a:t>can </a:t>
            </a:r>
            <a:r>
              <a:rPr sz="4000" spc="-10" dirty="0">
                <a:latin typeface="Verdana"/>
                <a:cs typeface="Verdana"/>
              </a:rPr>
              <a:t>be  active </a:t>
            </a:r>
            <a:r>
              <a:rPr sz="4000" spc="-5" dirty="0">
                <a:latin typeface="Verdana"/>
                <a:cs typeface="Verdana"/>
              </a:rPr>
              <a:t>or </a:t>
            </a:r>
            <a:r>
              <a:rPr sz="4000" spc="-15" dirty="0">
                <a:latin typeface="Verdana"/>
                <a:cs typeface="Verdana"/>
              </a:rPr>
              <a:t>passive </a:t>
            </a:r>
            <a:r>
              <a:rPr sz="4000" spc="-10" dirty="0">
                <a:latin typeface="Verdana"/>
                <a:cs typeface="Verdana"/>
              </a:rPr>
              <a:t>stakeholders. </a:t>
            </a:r>
            <a:r>
              <a:rPr sz="4000" spc="-5" dirty="0">
                <a:latin typeface="Verdana"/>
                <a:cs typeface="Verdana"/>
              </a:rPr>
              <a:t>In </a:t>
            </a:r>
            <a:r>
              <a:rPr sz="4000" spc="-15" dirty="0">
                <a:latin typeface="Verdana"/>
                <a:cs typeface="Verdana"/>
              </a:rPr>
              <a:t>any </a:t>
            </a:r>
            <a:r>
              <a:rPr sz="4000" spc="-10" dirty="0">
                <a:latin typeface="Verdana"/>
                <a:cs typeface="Verdana"/>
              </a:rPr>
              <a:t>case, they often </a:t>
            </a:r>
            <a:r>
              <a:rPr sz="4000" spc="-5" dirty="0">
                <a:latin typeface="Verdana"/>
                <a:cs typeface="Verdana"/>
              </a:rPr>
              <a:t>need  to	be </a:t>
            </a:r>
            <a:r>
              <a:rPr sz="4000" spc="-10" dirty="0">
                <a:latin typeface="Verdana"/>
                <a:cs typeface="Verdana"/>
              </a:rPr>
              <a:t>lobbied, </a:t>
            </a:r>
            <a:r>
              <a:rPr sz="4000" spc="-5" dirty="0">
                <a:latin typeface="Verdana"/>
                <a:cs typeface="Verdana"/>
              </a:rPr>
              <a:t>especially as regards</a:t>
            </a:r>
            <a:r>
              <a:rPr sz="4000" spc="140" dirty="0">
                <a:latin typeface="Verdana"/>
                <a:cs typeface="Verdana"/>
              </a:rPr>
              <a:t> </a:t>
            </a:r>
            <a:r>
              <a:rPr sz="4000" spc="-5" dirty="0">
                <a:latin typeface="Verdana"/>
                <a:cs typeface="Verdana"/>
              </a:rPr>
              <a:t>finance.</a:t>
            </a:r>
            <a:endParaRPr sz="4000">
              <a:latin typeface="Verdana"/>
              <a:cs typeface="Verdana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1075923" y="971499"/>
            <a:ext cx="6361430" cy="9404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6000" b="1" spc="-5" dirty="0">
                <a:latin typeface="Verdana"/>
                <a:cs typeface="Verdana"/>
              </a:rPr>
              <a:t>UNIVERSITIES</a:t>
            </a:r>
            <a:endParaRPr sz="6000">
              <a:latin typeface="Verdana"/>
              <a:cs typeface="Verdan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376552" y="2393975"/>
            <a:ext cx="15562580" cy="27692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just">
              <a:lnSpc>
                <a:spcPct val="150000"/>
              </a:lnSpc>
              <a:spcBef>
                <a:spcPts val="100"/>
              </a:spcBef>
            </a:pPr>
            <a:r>
              <a:rPr sz="4000" spc="-5" dirty="0">
                <a:latin typeface="Verdana"/>
                <a:cs typeface="Verdana"/>
              </a:rPr>
              <a:t>As centres of research, </a:t>
            </a:r>
            <a:r>
              <a:rPr sz="4000" spc="-10" dirty="0">
                <a:latin typeface="Verdana"/>
                <a:cs typeface="Verdana"/>
              </a:rPr>
              <a:t>universities </a:t>
            </a:r>
            <a:r>
              <a:rPr sz="4000" spc="-25" dirty="0">
                <a:latin typeface="Verdana"/>
                <a:cs typeface="Verdana"/>
              </a:rPr>
              <a:t>have </a:t>
            </a:r>
            <a:r>
              <a:rPr sz="4000" spc="-5" dirty="0">
                <a:latin typeface="Verdana"/>
                <a:cs typeface="Verdana"/>
              </a:rPr>
              <a:t>a </a:t>
            </a:r>
            <a:r>
              <a:rPr sz="4000" spc="-15" dirty="0">
                <a:latin typeface="Verdana"/>
                <a:cs typeface="Verdana"/>
              </a:rPr>
              <a:t>vested interest </a:t>
            </a:r>
            <a:r>
              <a:rPr sz="4000" spc="-25" dirty="0">
                <a:latin typeface="Verdana"/>
                <a:cs typeface="Verdana"/>
              </a:rPr>
              <a:t>in  </a:t>
            </a:r>
            <a:r>
              <a:rPr sz="4000" spc="-10" dirty="0">
                <a:latin typeface="Verdana"/>
                <a:cs typeface="Verdana"/>
              </a:rPr>
              <a:t>pursuing </a:t>
            </a:r>
            <a:r>
              <a:rPr sz="4000" spc="-5" dirty="0">
                <a:latin typeface="Verdana"/>
                <a:cs typeface="Verdana"/>
              </a:rPr>
              <a:t>new research </a:t>
            </a:r>
            <a:r>
              <a:rPr sz="4000" spc="-10" dirty="0">
                <a:latin typeface="Verdana"/>
                <a:cs typeface="Verdana"/>
              </a:rPr>
              <a:t>goals </a:t>
            </a:r>
            <a:r>
              <a:rPr sz="4000" spc="-5" dirty="0">
                <a:latin typeface="Verdana"/>
                <a:cs typeface="Verdana"/>
              </a:rPr>
              <a:t>and </a:t>
            </a:r>
            <a:r>
              <a:rPr sz="4000" spc="-15" dirty="0">
                <a:latin typeface="Verdana"/>
                <a:cs typeface="Verdana"/>
              </a:rPr>
              <a:t>introducing </a:t>
            </a:r>
            <a:r>
              <a:rPr sz="4000" spc="-5" dirty="0">
                <a:latin typeface="Verdana"/>
                <a:cs typeface="Verdana"/>
              </a:rPr>
              <a:t>new courses </a:t>
            </a:r>
            <a:r>
              <a:rPr sz="4000" spc="-10" dirty="0">
                <a:latin typeface="Verdana"/>
                <a:cs typeface="Verdana"/>
              </a:rPr>
              <a:t>to  </a:t>
            </a:r>
            <a:r>
              <a:rPr sz="4000" spc="-15" dirty="0">
                <a:latin typeface="Verdana"/>
                <a:cs typeface="Verdana"/>
              </a:rPr>
              <a:t>attract</a:t>
            </a:r>
            <a:r>
              <a:rPr sz="4000" spc="10" dirty="0">
                <a:latin typeface="Verdana"/>
                <a:cs typeface="Verdana"/>
              </a:rPr>
              <a:t> </a:t>
            </a:r>
            <a:r>
              <a:rPr sz="4000" spc="-10" dirty="0">
                <a:latin typeface="Verdana"/>
                <a:cs typeface="Verdana"/>
              </a:rPr>
              <a:t>students.</a:t>
            </a:r>
            <a:endParaRPr sz="4000">
              <a:latin typeface="Verdana"/>
              <a:cs typeface="Verdana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1409680" y="971499"/>
            <a:ext cx="6028055" cy="9404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6000" b="1" spc="-5" dirty="0">
                <a:latin typeface="Verdana"/>
                <a:cs typeface="Verdana"/>
              </a:rPr>
              <a:t>OTHER</a:t>
            </a:r>
            <a:r>
              <a:rPr sz="6000" b="1" spc="-75" dirty="0">
                <a:latin typeface="Verdana"/>
                <a:cs typeface="Verdana"/>
              </a:rPr>
              <a:t> </a:t>
            </a:r>
            <a:r>
              <a:rPr sz="6000" b="1" spc="-5" dirty="0">
                <a:latin typeface="Verdana"/>
                <a:cs typeface="Verdana"/>
              </a:rPr>
              <a:t>USERS</a:t>
            </a:r>
            <a:endParaRPr sz="6000">
              <a:latin typeface="Verdana"/>
              <a:cs typeface="Verdan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376552" y="2393975"/>
            <a:ext cx="15544800" cy="1854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50000"/>
              </a:lnSpc>
              <a:spcBef>
                <a:spcPts val="100"/>
              </a:spcBef>
            </a:pPr>
            <a:r>
              <a:rPr sz="4000" spc="-5" dirty="0">
                <a:latin typeface="Verdana"/>
                <a:cs typeface="Verdana"/>
              </a:rPr>
              <a:t>As museums are made </a:t>
            </a:r>
            <a:r>
              <a:rPr sz="4000" spc="-10" dirty="0">
                <a:latin typeface="Verdana"/>
                <a:cs typeface="Verdana"/>
              </a:rPr>
              <a:t>accessible </a:t>
            </a:r>
            <a:r>
              <a:rPr sz="4000" spc="-5" dirty="0">
                <a:latin typeface="Verdana"/>
                <a:cs typeface="Verdana"/>
              </a:rPr>
              <a:t>to </a:t>
            </a:r>
            <a:r>
              <a:rPr sz="4000" spc="-10" dirty="0">
                <a:latin typeface="Verdana"/>
                <a:cs typeface="Verdana"/>
              </a:rPr>
              <a:t>all, </a:t>
            </a:r>
            <a:r>
              <a:rPr sz="4000" spc="-5" dirty="0">
                <a:latin typeface="Verdana"/>
                <a:cs typeface="Verdana"/>
              </a:rPr>
              <a:t>other AD users </a:t>
            </a:r>
            <a:r>
              <a:rPr sz="4000" spc="-15" dirty="0">
                <a:latin typeface="Verdana"/>
                <a:cs typeface="Verdana"/>
              </a:rPr>
              <a:t>may  </a:t>
            </a:r>
            <a:r>
              <a:rPr sz="4000" spc="-5" dirty="0">
                <a:latin typeface="Verdana"/>
                <a:cs typeface="Verdana"/>
              </a:rPr>
              <a:t>find </a:t>
            </a:r>
            <a:r>
              <a:rPr sz="4000" spc="-10" dirty="0">
                <a:latin typeface="Verdana"/>
                <a:cs typeface="Verdana"/>
              </a:rPr>
              <a:t>the </a:t>
            </a:r>
            <a:r>
              <a:rPr sz="4000" spc="-5" dirty="0">
                <a:latin typeface="Verdana"/>
                <a:cs typeface="Verdana"/>
              </a:rPr>
              <a:t>service</a:t>
            </a:r>
            <a:r>
              <a:rPr sz="4000" spc="95" dirty="0">
                <a:latin typeface="Verdana"/>
                <a:cs typeface="Verdana"/>
              </a:rPr>
              <a:t> </a:t>
            </a:r>
            <a:r>
              <a:rPr sz="4000" spc="-5" dirty="0">
                <a:latin typeface="Verdana"/>
                <a:cs typeface="Verdana"/>
              </a:rPr>
              <a:t>helpful.</a:t>
            </a:r>
            <a:endParaRPr sz="4000">
              <a:latin typeface="Verdana"/>
              <a:cs typeface="Verdana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185028" y="971499"/>
            <a:ext cx="12246610" cy="9404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6000" b="1" spc="-10" dirty="0">
                <a:latin typeface="Verdana"/>
                <a:cs typeface="Verdana"/>
              </a:rPr>
              <a:t>STAKEHOLDER</a:t>
            </a:r>
            <a:r>
              <a:rPr sz="6000" b="1" spc="-30" dirty="0">
                <a:latin typeface="Verdana"/>
                <a:cs typeface="Verdana"/>
              </a:rPr>
              <a:t> </a:t>
            </a:r>
            <a:r>
              <a:rPr sz="6000" b="1" spc="-5" dirty="0">
                <a:latin typeface="Verdana"/>
                <a:cs typeface="Verdana"/>
              </a:rPr>
              <a:t>CONFLUENCE</a:t>
            </a:r>
            <a:endParaRPr sz="6000">
              <a:latin typeface="Verdana"/>
              <a:cs typeface="Verdan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376552" y="2393975"/>
            <a:ext cx="15571469" cy="27692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just">
              <a:lnSpc>
                <a:spcPct val="150000"/>
              </a:lnSpc>
              <a:spcBef>
                <a:spcPts val="100"/>
              </a:spcBef>
            </a:pPr>
            <a:r>
              <a:rPr sz="4000" spc="-5" dirty="0">
                <a:latin typeface="Verdana"/>
                <a:cs typeface="Verdana"/>
              </a:rPr>
              <a:t>An </a:t>
            </a:r>
            <a:r>
              <a:rPr sz="4000" spc="-10" dirty="0">
                <a:latin typeface="Verdana"/>
                <a:cs typeface="Verdana"/>
              </a:rPr>
              <a:t>ideal </a:t>
            </a:r>
            <a:r>
              <a:rPr sz="4000" spc="-5" dirty="0">
                <a:latin typeface="Verdana"/>
                <a:cs typeface="Verdana"/>
              </a:rPr>
              <a:t>situation for static arts audio description would </a:t>
            </a:r>
            <a:r>
              <a:rPr sz="4000" spc="-10" dirty="0">
                <a:latin typeface="Verdana"/>
                <a:cs typeface="Verdana"/>
              </a:rPr>
              <a:t>be </a:t>
            </a:r>
            <a:r>
              <a:rPr sz="4000" spc="-5" dirty="0">
                <a:latin typeface="Verdana"/>
                <a:cs typeface="Verdana"/>
              </a:rPr>
              <a:t>a  </a:t>
            </a:r>
            <a:r>
              <a:rPr sz="4000" spc="-15" dirty="0">
                <a:latin typeface="Verdana"/>
                <a:cs typeface="Verdana"/>
              </a:rPr>
              <a:t>meeting </a:t>
            </a:r>
            <a:r>
              <a:rPr sz="4000" spc="-5" dirty="0">
                <a:latin typeface="Verdana"/>
                <a:cs typeface="Verdana"/>
              </a:rPr>
              <a:t>of minds </a:t>
            </a:r>
            <a:r>
              <a:rPr sz="4000" spc="-15" dirty="0">
                <a:latin typeface="Verdana"/>
                <a:cs typeface="Verdana"/>
              </a:rPr>
              <a:t>involving </a:t>
            </a:r>
            <a:r>
              <a:rPr sz="4000" spc="-5" dirty="0">
                <a:latin typeface="Verdana"/>
                <a:cs typeface="Verdana"/>
              </a:rPr>
              <a:t>all </a:t>
            </a:r>
            <a:r>
              <a:rPr sz="4000" spc="-10" dirty="0">
                <a:latin typeface="Verdana"/>
                <a:cs typeface="Verdana"/>
              </a:rPr>
              <a:t>stakeholders </a:t>
            </a:r>
            <a:r>
              <a:rPr sz="4000" spc="-15" dirty="0">
                <a:latin typeface="Verdana"/>
                <a:cs typeface="Verdana"/>
              </a:rPr>
              <a:t>in </a:t>
            </a:r>
            <a:r>
              <a:rPr sz="4000" spc="-5" dirty="0">
                <a:latin typeface="Verdana"/>
                <a:cs typeface="Verdana"/>
              </a:rPr>
              <a:t>agreement as  to </a:t>
            </a:r>
            <a:r>
              <a:rPr sz="4000" spc="-10" dirty="0">
                <a:latin typeface="Verdana"/>
                <a:cs typeface="Verdana"/>
              </a:rPr>
              <a:t>best </a:t>
            </a:r>
            <a:r>
              <a:rPr sz="4000" spc="-15" dirty="0">
                <a:latin typeface="Verdana"/>
                <a:cs typeface="Verdana"/>
              </a:rPr>
              <a:t>practices </a:t>
            </a:r>
            <a:r>
              <a:rPr sz="4000" spc="-5" dirty="0">
                <a:latin typeface="Verdana"/>
                <a:cs typeface="Verdana"/>
              </a:rPr>
              <a:t>and </a:t>
            </a:r>
            <a:r>
              <a:rPr sz="4000" dirty="0">
                <a:latin typeface="Verdana"/>
                <a:cs typeface="Verdana"/>
              </a:rPr>
              <a:t>efficient</a:t>
            </a:r>
            <a:r>
              <a:rPr sz="4000" spc="125" dirty="0">
                <a:latin typeface="Verdana"/>
                <a:cs typeface="Verdana"/>
              </a:rPr>
              <a:t> </a:t>
            </a:r>
            <a:r>
              <a:rPr sz="4000" spc="-5" dirty="0">
                <a:latin typeface="Verdana"/>
                <a:cs typeface="Verdana"/>
              </a:rPr>
              <a:t>networking.</a:t>
            </a:r>
            <a:endParaRPr sz="4000">
              <a:latin typeface="Verdana"/>
              <a:cs typeface="Verdana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6131052"/>
            <a:ext cx="18288000" cy="4156075"/>
          </a:xfrm>
          <a:custGeom>
            <a:avLst/>
            <a:gdLst/>
            <a:ahLst/>
            <a:cxnLst/>
            <a:rect l="l" t="t" r="r" b="b"/>
            <a:pathLst>
              <a:path w="18288000" h="4156075">
                <a:moveTo>
                  <a:pt x="9087993" y="0"/>
                </a:moveTo>
                <a:lnTo>
                  <a:pt x="0" y="4155947"/>
                </a:lnTo>
                <a:lnTo>
                  <a:pt x="18288000" y="4155947"/>
                </a:lnTo>
                <a:lnTo>
                  <a:pt x="908799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0" y="6131052"/>
            <a:ext cx="18288000" cy="4156075"/>
          </a:xfrm>
          <a:custGeom>
            <a:avLst/>
            <a:gdLst/>
            <a:ahLst/>
            <a:cxnLst/>
            <a:rect l="l" t="t" r="r" b="b"/>
            <a:pathLst>
              <a:path w="18288000" h="4156075">
                <a:moveTo>
                  <a:pt x="0" y="4155947"/>
                </a:moveTo>
                <a:lnTo>
                  <a:pt x="9087993" y="0"/>
                </a:lnTo>
                <a:lnTo>
                  <a:pt x="18288000" y="4155947"/>
                </a:lnTo>
                <a:lnTo>
                  <a:pt x="0" y="4155947"/>
                </a:lnTo>
                <a:close/>
              </a:path>
            </a:pathLst>
          </a:custGeom>
          <a:ln w="6096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7891271" y="5228844"/>
            <a:ext cx="2505455" cy="250545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6184519" y="8895994"/>
            <a:ext cx="5920105" cy="727075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065" marR="5080" algn="ctr">
              <a:lnSpc>
                <a:spcPct val="102400"/>
              </a:lnSpc>
              <a:spcBef>
                <a:spcPts val="75"/>
              </a:spcBef>
            </a:pPr>
            <a:r>
              <a:rPr sz="900" spc="-35" dirty="0">
                <a:latin typeface="Arial"/>
                <a:cs typeface="Arial"/>
              </a:rPr>
              <a:t>Dept. </a:t>
            </a:r>
            <a:r>
              <a:rPr sz="900" dirty="0">
                <a:latin typeface="Arial"/>
                <a:cs typeface="Arial"/>
              </a:rPr>
              <a:t>of </a:t>
            </a:r>
            <a:r>
              <a:rPr sz="900" spc="-60" dirty="0">
                <a:latin typeface="Arial"/>
                <a:cs typeface="Arial"/>
              </a:rPr>
              <a:t>Legal, </a:t>
            </a:r>
            <a:r>
              <a:rPr sz="900" spc="-65" dirty="0">
                <a:latin typeface="Arial"/>
                <a:cs typeface="Arial"/>
              </a:rPr>
              <a:t>Language, </a:t>
            </a:r>
            <a:r>
              <a:rPr sz="900" spc="-35" dirty="0">
                <a:latin typeface="Arial"/>
                <a:cs typeface="Arial"/>
              </a:rPr>
              <a:t>Translation </a:t>
            </a:r>
            <a:r>
              <a:rPr sz="900" spc="-45" dirty="0">
                <a:latin typeface="Arial"/>
                <a:cs typeface="Arial"/>
              </a:rPr>
              <a:t>and </a:t>
            </a:r>
            <a:r>
              <a:rPr sz="900" spc="-20" dirty="0">
                <a:latin typeface="Arial"/>
                <a:cs typeface="Arial"/>
              </a:rPr>
              <a:t>Interpreting </a:t>
            </a:r>
            <a:r>
              <a:rPr sz="900" spc="-50" dirty="0">
                <a:latin typeface="Arial"/>
                <a:cs typeface="Arial"/>
              </a:rPr>
              <a:t>Studies, Section </a:t>
            </a:r>
            <a:r>
              <a:rPr sz="900" dirty="0">
                <a:latin typeface="Arial"/>
                <a:cs typeface="Arial"/>
              </a:rPr>
              <a:t>of </a:t>
            </a:r>
            <a:r>
              <a:rPr sz="900" spc="-15" dirty="0">
                <a:latin typeface="Arial"/>
                <a:cs typeface="Arial"/>
              </a:rPr>
              <a:t>in </a:t>
            </a:r>
            <a:r>
              <a:rPr sz="900" spc="-20" dirty="0">
                <a:latin typeface="Arial"/>
                <a:cs typeface="Arial"/>
              </a:rPr>
              <a:t>Modern </a:t>
            </a:r>
            <a:r>
              <a:rPr sz="900" spc="-75" dirty="0">
                <a:latin typeface="Arial"/>
                <a:cs typeface="Arial"/>
              </a:rPr>
              <a:t>Languages </a:t>
            </a:r>
            <a:r>
              <a:rPr sz="900" dirty="0">
                <a:latin typeface="Arial"/>
                <a:cs typeface="Arial"/>
              </a:rPr>
              <a:t>for </a:t>
            </a:r>
            <a:r>
              <a:rPr sz="900" spc="-20" dirty="0">
                <a:latin typeface="Arial"/>
                <a:cs typeface="Arial"/>
              </a:rPr>
              <a:t>Interpreters </a:t>
            </a:r>
            <a:r>
              <a:rPr sz="900" spc="-45" dirty="0">
                <a:latin typeface="Arial"/>
                <a:cs typeface="Arial"/>
              </a:rPr>
              <a:t>and </a:t>
            </a:r>
            <a:r>
              <a:rPr sz="900" spc="-40" dirty="0">
                <a:latin typeface="Arial"/>
                <a:cs typeface="Arial"/>
              </a:rPr>
              <a:t>Translators  </a:t>
            </a:r>
            <a:r>
              <a:rPr sz="900" spc="-30" dirty="0">
                <a:latin typeface="Arial"/>
                <a:cs typeface="Arial"/>
              </a:rPr>
              <a:t>University </a:t>
            </a:r>
            <a:r>
              <a:rPr sz="900" spc="-5" dirty="0">
                <a:latin typeface="Arial"/>
                <a:cs typeface="Arial"/>
              </a:rPr>
              <a:t>of </a:t>
            </a:r>
            <a:r>
              <a:rPr sz="900" spc="-40" dirty="0">
                <a:latin typeface="Arial"/>
                <a:cs typeface="Arial"/>
              </a:rPr>
              <a:t>Trieste, </a:t>
            </a:r>
            <a:r>
              <a:rPr sz="900" spc="-55" dirty="0">
                <a:latin typeface="Arial"/>
                <a:cs typeface="Arial"/>
              </a:rPr>
              <a:t>Via </a:t>
            </a:r>
            <a:r>
              <a:rPr sz="900" spc="-45" dirty="0">
                <a:latin typeface="Arial"/>
                <a:cs typeface="Arial"/>
              </a:rPr>
              <a:t>Filzi, 14 </a:t>
            </a:r>
            <a:r>
              <a:rPr sz="900" spc="-25" dirty="0">
                <a:latin typeface="Arial"/>
                <a:cs typeface="Arial"/>
              </a:rPr>
              <a:t>- </a:t>
            </a:r>
            <a:r>
              <a:rPr sz="900" spc="-45" dirty="0">
                <a:latin typeface="Arial"/>
                <a:cs typeface="Arial"/>
              </a:rPr>
              <a:t>34144 </a:t>
            </a:r>
            <a:r>
              <a:rPr sz="900" spc="-40" dirty="0">
                <a:latin typeface="Arial"/>
                <a:cs typeface="Arial"/>
              </a:rPr>
              <a:t>Trieste,</a:t>
            </a:r>
            <a:r>
              <a:rPr sz="900" spc="-140" dirty="0">
                <a:latin typeface="Arial"/>
                <a:cs typeface="Arial"/>
              </a:rPr>
              <a:t> </a:t>
            </a:r>
            <a:r>
              <a:rPr sz="900" spc="-20" dirty="0">
                <a:latin typeface="Arial"/>
                <a:cs typeface="Arial"/>
              </a:rPr>
              <a:t>Italy</a:t>
            </a:r>
            <a:endParaRPr sz="900">
              <a:latin typeface="Arial"/>
              <a:cs typeface="Arial"/>
            </a:endParaRPr>
          </a:p>
          <a:p>
            <a:pPr marL="1765300" marR="1758314" algn="ctr">
              <a:lnSpc>
                <a:spcPct val="102200"/>
              </a:lnSpc>
              <a:spcBef>
                <a:spcPts val="10"/>
              </a:spcBef>
            </a:pPr>
            <a:r>
              <a:rPr sz="900" spc="-30" dirty="0">
                <a:latin typeface="Arial"/>
                <a:cs typeface="Arial"/>
              </a:rPr>
              <a:t>Project </a:t>
            </a:r>
            <a:r>
              <a:rPr sz="900" spc="-40" dirty="0">
                <a:latin typeface="Arial"/>
                <a:cs typeface="Arial"/>
              </a:rPr>
              <a:t>numberStudies: </a:t>
            </a:r>
            <a:r>
              <a:rPr sz="900" spc="-55" dirty="0">
                <a:latin typeface="Arial"/>
                <a:cs typeface="Arial"/>
              </a:rPr>
              <a:t>2016-1-IT02-KA203-024311  </a:t>
            </a:r>
            <a:r>
              <a:rPr sz="900" spc="-30" dirty="0">
                <a:latin typeface="Arial"/>
                <a:cs typeface="Arial"/>
                <a:hlinkClick r:id="rId3"/>
              </a:rPr>
              <a:t>www.adlabproject.eu</a:t>
            </a:r>
            <a:endParaRPr sz="900">
              <a:latin typeface="Arial"/>
              <a:cs typeface="Arial"/>
            </a:endParaRPr>
          </a:p>
          <a:p>
            <a:pPr algn="ctr">
              <a:lnSpc>
                <a:spcPct val="100000"/>
              </a:lnSpc>
              <a:spcBef>
                <a:spcPts val="35"/>
              </a:spcBef>
            </a:pPr>
            <a:r>
              <a:rPr sz="900" spc="-110" dirty="0">
                <a:latin typeface="Arial"/>
                <a:cs typeface="Arial"/>
              </a:rPr>
              <a:t>FUNDED </a:t>
            </a:r>
            <a:r>
              <a:rPr sz="900" spc="-140" dirty="0">
                <a:latin typeface="Arial"/>
                <a:cs typeface="Arial"/>
              </a:rPr>
              <a:t>BY </a:t>
            </a:r>
            <a:r>
              <a:rPr sz="900" spc="-125" dirty="0">
                <a:latin typeface="Arial"/>
                <a:cs typeface="Arial"/>
              </a:rPr>
              <a:t>THE ERASMUS </a:t>
            </a:r>
            <a:r>
              <a:rPr sz="900" spc="-80" dirty="0">
                <a:latin typeface="Arial"/>
                <a:cs typeface="Arial"/>
              </a:rPr>
              <a:t>+ </a:t>
            </a:r>
            <a:r>
              <a:rPr sz="900" spc="-105" dirty="0">
                <a:latin typeface="Arial"/>
                <a:cs typeface="Arial"/>
              </a:rPr>
              <a:t>PROGRAMME </a:t>
            </a:r>
            <a:r>
              <a:rPr sz="900" spc="-125" dirty="0">
                <a:latin typeface="Arial"/>
                <a:cs typeface="Arial"/>
              </a:rPr>
              <a:t>OF </a:t>
            </a:r>
            <a:r>
              <a:rPr sz="900" spc="-120" dirty="0">
                <a:latin typeface="Arial"/>
                <a:cs typeface="Arial"/>
              </a:rPr>
              <a:t>THE EUROPEAN</a:t>
            </a:r>
            <a:r>
              <a:rPr sz="900" spc="-75" dirty="0">
                <a:latin typeface="Arial"/>
                <a:cs typeface="Arial"/>
              </a:rPr>
              <a:t> </a:t>
            </a:r>
            <a:r>
              <a:rPr sz="900" spc="-70" dirty="0">
                <a:latin typeface="Arial"/>
                <a:cs typeface="Arial"/>
              </a:rPr>
              <a:t>UNION</a:t>
            </a:r>
            <a:endParaRPr sz="900">
              <a:latin typeface="Arial"/>
              <a:cs typeface="Arial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8735568" y="9691114"/>
            <a:ext cx="816864" cy="539496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24205" y="127253"/>
            <a:ext cx="18041620" cy="10160635"/>
          </a:xfrm>
          <a:custGeom>
            <a:avLst/>
            <a:gdLst/>
            <a:ahLst/>
            <a:cxnLst/>
            <a:rect l="l" t="t" r="r" b="b"/>
            <a:pathLst>
              <a:path w="18041620" h="10160635">
                <a:moveTo>
                  <a:pt x="0" y="10160508"/>
                </a:moveTo>
                <a:lnTo>
                  <a:pt x="18041112" y="10160508"/>
                </a:lnTo>
                <a:lnTo>
                  <a:pt x="18041112" y="0"/>
                </a:lnTo>
                <a:lnTo>
                  <a:pt x="0" y="0"/>
                </a:lnTo>
                <a:lnTo>
                  <a:pt x="0" y="10160508"/>
                </a:lnTo>
                <a:close/>
              </a:path>
            </a:pathLst>
          </a:custGeom>
          <a:ln w="3200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217170" y="201929"/>
            <a:ext cx="17853660" cy="10086340"/>
          </a:xfrm>
          <a:custGeom>
            <a:avLst/>
            <a:gdLst/>
            <a:ahLst/>
            <a:cxnLst/>
            <a:rect l="l" t="t" r="r" b="b"/>
            <a:pathLst>
              <a:path w="17853660" h="10086340">
                <a:moveTo>
                  <a:pt x="0" y="10085832"/>
                </a:moveTo>
                <a:lnTo>
                  <a:pt x="17853660" y="10085832"/>
                </a:lnTo>
                <a:lnTo>
                  <a:pt x="17853660" y="0"/>
                </a:lnTo>
                <a:lnTo>
                  <a:pt x="0" y="0"/>
                </a:lnTo>
                <a:lnTo>
                  <a:pt x="0" y="10085832"/>
                </a:lnTo>
                <a:close/>
              </a:path>
            </a:pathLst>
          </a:custGeom>
          <a:ln w="19812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445134">
              <a:lnSpc>
                <a:spcPct val="100000"/>
              </a:lnSpc>
              <a:spcBef>
                <a:spcPts val="100"/>
              </a:spcBef>
            </a:pPr>
            <a:r>
              <a:rPr spc="-5" dirty="0"/>
              <a:t>STAKEHOLDERS</a:t>
            </a:r>
          </a:p>
        </p:txBody>
      </p:sp>
      <p:sp>
        <p:nvSpPr>
          <p:cNvPr id="10" name="object 10"/>
          <p:cNvSpPr txBox="1"/>
          <p:nvPr/>
        </p:nvSpPr>
        <p:spPr>
          <a:xfrm>
            <a:off x="6006846" y="1767230"/>
            <a:ext cx="6275705" cy="3213735"/>
          </a:xfrm>
          <a:prstGeom prst="rect">
            <a:avLst/>
          </a:prstGeom>
        </p:spPr>
        <p:txBody>
          <a:bodyPr vert="horz" wrap="square" lIns="0" tIns="104139" rIns="0" bIns="0" rtlCol="0">
            <a:spAutoFit/>
          </a:bodyPr>
          <a:lstStyle/>
          <a:p>
            <a:pPr marL="1779270">
              <a:lnSpc>
                <a:spcPct val="100000"/>
              </a:lnSpc>
              <a:spcBef>
                <a:spcPts val="819"/>
              </a:spcBef>
            </a:pPr>
            <a:r>
              <a:rPr sz="4000" b="1" spc="-5" dirty="0">
                <a:latin typeface="Verdana"/>
                <a:cs typeface="Verdana"/>
              </a:rPr>
              <a:t>MODULE</a:t>
            </a:r>
            <a:r>
              <a:rPr sz="4000" b="1" spc="5" dirty="0">
                <a:latin typeface="Verdana"/>
                <a:cs typeface="Verdana"/>
              </a:rPr>
              <a:t> </a:t>
            </a:r>
            <a:r>
              <a:rPr sz="4000" b="1" spc="-5" dirty="0">
                <a:latin typeface="Verdana"/>
                <a:cs typeface="Verdana"/>
              </a:rPr>
              <a:t>4</a:t>
            </a:r>
            <a:endParaRPr sz="4000">
              <a:latin typeface="Verdana"/>
              <a:cs typeface="Verdana"/>
            </a:endParaRPr>
          </a:p>
          <a:p>
            <a:pPr marL="2256790">
              <a:lnSpc>
                <a:spcPct val="100000"/>
              </a:lnSpc>
              <a:spcBef>
                <a:spcPts val="725"/>
              </a:spcBef>
            </a:pPr>
            <a:r>
              <a:rPr sz="4000" b="1" spc="-10" dirty="0">
                <a:latin typeface="Verdana"/>
                <a:cs typeface="Verdana"/>
              </a:rPr>
              <a:t>UNIT</a:t>
            </a:r>
            <a:r>
              <a:rPr sz="4000" b="1" dirty="0">
                <a:latin typeface="Verdana"/>
                <a:cs typeface="Verdana"/>
              </a:rPr>
              <a:t> </a:t>
            </a:r>
            <a:r>
              <a:rPr sz="4000" b="1" spc="-5" dirty="0">
                <a:latin typeface="Verdana"/>
                <a:cs typeface="Verdana"/>
              </a:rPr>
              <a:t>9</a:t>
            </a:r>
            <a:endParaRPr sz="4000">
              <a:latin typeface="Verdana"/>
              <a:cs typeface="Verdana"/>
            </a:endParaRPr>
          </a:p>
          <a:p>
            <a:pPr marL="12700" marR="5080" indent="1473200">
              <a:lnSpc>
                <a:spcPct val="157600"/>
              </a:lnSpc>
              <a:spcBef>
                <a:spcPts val="815"/>
              </a:spcBef>
            </a:pPr>
            <a:r>
              <a:rPr sz="3500" b="1" dirty="0">
                <a:latin typeface="Verdana"/>
                <a:cs typeface="Verdana"/>
              </a:rPr>
              <a:t>CHRIS TAYLOR  </a:t>
            </a:r>
            <a:r>
              <a:rPr sz="3500" b="1" spc="-5" dirty="0">
                <a:latin typeface="Verdana"/>
                <a:cs typeface="Verdana"/>
              </a:rPr>
              <a:t>UNIVERSITY </a:t>
            </a:r>
            <a:r>
              <a:rPr sz="3500" b="1" dirty="0">
                <a:latin typeface="Verdana"/>
                <a:cs typeface="Verdana"/>
              </a:rPr>
              <a:t>OF</a:t>
            </a:r>
            <a:r>
              <a:rPr sz="3500" b="1" spc="-55" dirty="0">
                <a:latin typeface="Verdana"/>
                <a:cs typeface="Verdana"/>
              </a:rPr>
              <a:t> </a:t>
            </a:r>
            <a:r>
              <a:rPr sz="3500" b="1" spc="-5" dirty="0">
                <a:latin typeface="Verdana"/>
                <a:cs typeface="Verdana"/>
              </a:rPr>
              <a:t>TRIESTE</a:t>
            </a:r>
            <a:endParaRPr sz="3500">
              <a:latin typeface="Verdana"/>
              <a:cs typeface="Verdana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327275" y="486436"/>
            <a:ext cx="14166850" cy="8256905"/>
          </a:xfrm>
          <a:prstGeom prst="rect">
            <a:avLst/>
          </a:prstGeom>
        </p:spPr>
        <p:txBody>
          <a:bodyPr vert="horz" wrap="square" lIns="0" tIns="317500" rIns="0" bIns="0" rtlCol="0">
            <a:spAutoFit/>
          </a:bodyPr>
          <a:lstStyle/>
          <a:p>
            <a:pPr marL="1039494">
              <a:lnSpc>
                <a:spcPct val="100000"/>
              </a:lnSpc>
              <a:spcBef>
                <a:spcPts val="2500"/>
              </a:spcBef>
            </a:pPr>
            <a:r>
              <a:rPr sz="4000" spc="-10" dirty="0">
                <a:latin typeface="Verdana"/>
                <a:cs typeface="Verdana"/>
              </a:rPr>
              <a:t>The </a:t>
            </a:r>
            <a:r>
              <a:rPr sz="4000" spc="-15" dirty="0">
                <a:latin typeface="Verdana"/>
                <a:cs typeface="Verdana"/>
              </a:rPr>
              <a:t>preparation </a:t>
            </a:r>
            <a:r>
              <a:rPr sz="4000" spc="-5" dirty="0">
                <a:latin typeface="Verdana"/>
                <a:cs typeface="Verdana"/>
              </a:rPr>
              <a:t>of </a:t>
            </a:r>
            <a:r>
              <a:rPr sz="4000" spc="-10" dirty="0">
                <a:latin typeface="Verdana"/>
                <a:cs typeface="Verdana"/>
              </a:rPr>
              <a:t>this </a:t>
            </a:r>
            <a:r>
              <a:rPr sz="4000" spc="-5" dirty="0">
                <a:latin typeface="Verdana"/>
                <a:cs typeface="Verdana"/>
              </a:rPr>
              <a:t>presentation </a:t>
            </a:r>
            <a:r>
              <a:rPr sz="4000" spc="-15" dirty="0">
                <a:latin typeface="Verdana"/>
                <a:cs typeface="Verdana"/>
              </a:rPr>
              <a:t>was</a:t>
            </a:r>
            <a:r>
              <a:rPr sz="4000" spc="204" dirty="0">
                <a:latin typeface="Verdana"/>
                <a:cs typeface="Verdana"/>
              </a:rPr>
              <a:t> </a:t>
            </a:r>
            <a:r>
              <a:rPr sz="4000" spc="-5" dirty="0">
                <a:latin typeface="Verdana"/>
                <a:cs typeface="Verdana"/>
              </a:rPr>
              <a:t>supported</a:t>
            </a:r>
            <a:endParaRPr sz="4000">
              <a:latin typeface="Verdana"/>
              <a:cs typeface="Verdana"/>
            </a:endParaRPr>
          </a:p>
          <a:p>
            <a:pPr marR="241300" algn="ctr">
              <a:lnSpc>
                <a:spcPct val="100000"/>
              </a:lnSpc>
              <a:spcBef>
                <a:spcPts val="2405"/>
              </a:spcBef>
            </a:pPr>
            <a:r>
              <a:rPr sz="4000" spc="45" dirty="0">
                <a:latin typeface="Verdana"/>
                <a:cs typeface="Verdana"/>
              </a:rPr>
              <a:t>by </a:t>
            </a:r>
            <a:r>
              <a:rPr sz="4000" spc="90" dirty="0">
                <a:latin typeface="Verdana"/>
                <a:cs typeface="Verdana"/>
              </a:rPr>
              <a:t>ADLAB</a:t>
            </a:r>
            <a:r>
              <a:rPr sz="4000" spc="345" dirty="0">
                <a:latin typeface="Verdana"/>
                <a:cs typeface="Verdana"/>
              </a:rPr>
              <a:t> </a:t>
            </a:r>
            <a:r>
              <a:rPr sz="4000" spc="75" dirty="0">
                <a:latin typeface="Verdana"/>
                <a:cs typeface="Verdana"/>
              </a:rPr>
              <a:t>PRO</a:t>
            </a:r>
            <a:endParaRPr sz="4000">
              <a:latin typeface="Verdana"/>
              <a:cs typeface="Verdana"/>
            </a:endParaRPr>
          </a:p>
          <a:p>
            <a:pPr marL="2522220">
              <a:lnSpc>
                <a:spcPct val="100000"/>
              </a:lnSpc>
              <a:spcBef>
                <a:spcPts val="3600"/>
              </a:spcBef>
            </a:pPr>
            <a:r>
              <a:rPr sz="4000" spc="85" dirty="0">
                <a:latin typeface="Verdana"/>
                <a:cs typeface="Verdana"/>
              </a:rPr>
              <a:t>(Audio </a:t>
            </a:r>
            <a:r>
              <a:rPr sz="4000" spc="100" dirty="0">
                <a:latin typeface="Verdana"/>
                <a:cs typeface="Verdana"/>
              </a:rPr>
              <a:t>Description: </a:t>
            </a:r>
            <a:r>
              <a:rPr sz="4000" spc="-5" dirty="0">
                <a:latin typeface="Verdana"/>
                <a:cs typeface="Verdana"/>
              </a:rPr>
              <a:t>A</a:t>
            </a:r>
            <a:r>
              <a:rPr sz="4000" spc="665" dirty="0">
                <a:latin typeface="Verdana"/>
                <a:cs typeface="Verdana"/>
              </a:rPr>
              <a:t> </a:t>
            </a:r>
            <a:r>
              <a:rPr sz="4000" spc="90" dirty="0">
                <a:latin typeface="Verdana"/>
                <a:cs typeface="Verdana"/>
              </a:rPr>
              <a:t>Laboratory</a:t>
            </a:r>
            <a:endParaRPr sz="4000">
              <a:latin typeface="Verdana"/>
              <a:cs typeface="Verdana"/>
            </a:endParaRPr>
          </a:p>
          <a:p>
            <a:pPr marL="12700" marR="260985" algn="ctr">
              <a:lnSpc>
                <a:spcPct val="175000"/>
              </a:lnSpc>
            </a:pPr>
            <a:r>
              <a:rPr sz="4000" spc="70" dirty="0">
                <a:latin typeface="Verdana"/>
                <a:cs typeface="Verdana"/>
              </a:rPr>
              <a:t>for the </a:t>
            </a:r>
            <a:r>
              <a:rPr sz="4000" spc="95" dirty="0">
                <a:latin typeface="Verdana"/>
                <a:cs typeface="Verdana"/>
              </a:rPr>
              <a:t>Development </a:t>
            </a:r>
            <a:r>
              <a:rPr sz="4000" spc="55" dirty="0">
                <a:latin typeface="Verdana"/>
                <a:cs typeface="Verdana"/>
              </a:rPr>
              <a:t>of </a:t>
            </a:r>
            <a:r>
              <a:rPr sz="4000" spc="-5" dirty="0">
                <a:latin typeface="Verdana"/>
                <a:cs typeface="Verdana"/>
              </a:rPr>
              <a:t>a </a:t>
            </a:r>
            <a:r>
              <a:rPr sz="4000" spc="70" dirty="0">
                <a:latin typeface="Verdana"/>
                <a:cs typeface="Verdana"/>
              </a:rPr>
              <a:t>New </a:t>
            </a:r>
            <a:r>
              <a:rPr sz="4000" spc="100" dirty="0">
                <a:latin typeface="Verdana"/>
                <a:cs typeface="Verdana"/>
              </a:rPr>
              <a:t>Professional </a:t>
            </a:r>
            <a:r>
              <a:rPr sz="4000" spc="95" dirty="0">
                <a:latin typeface="Verdana"/>
                <a:cs typeface="Verdana"/>
              </a:rPr>
              <a:t>Profile),  </a:t>
            </a:r>
            <a:r>
              <a:rPr sz="4000" spc="100" dirty="0">
                <a:latin typeface="Verdana"/>
                <a:cs typeface="Verdana"/>
              </a:rPr>
              <a:t>financed </a:t>
            </a:r>
            <a:r>
              <a:rPr sz="4000" spc="45" dirty="0">
                <a:latin typeface="Verdana"/>
                <a:cs typeface="Verdana"/>
              </a:rPr>
              <a:t>by </a:t>
            </a:r>
            <a:r>
              <a:rPr sz="4000" spc="70" dirty="0">
                <a:latin typeface="Verdana"/>
                <a:cs typeface="Verdana"/>
              </a:rPr>
              <a:t>the </a:t>
            </a:r>
            <a:r>
              <a:rPr sz="4000" spc="95" dirty="0">
                <a:latin typeface="Verdana"/>
                <a:cs typeface="Verdana"/>
              </a:rPr>
              <a:t>European</a:t>
            </a:r>
            <a:r>
              <a:rPr sz="4000" spc="860" dirty="0">
                <a:latin typeface="Verdana"/>
                <a:cs typeface="Verdana"/>
              </a:rPr>
              <a:t> </a:t>
            </a:r>
            <a:r>
              <a:rPr sz="4000" spc="90" dirty="0">
                <a:latin typeface="Verdana"/>
                <a:cs typeface="Verdana"/>
              </a:rPr>
              <a:t>Union</a:t>
            </a:r>
            <a:endParaRPr sz="4000">
              <a:latin typeface="Verdana"/>
              <a:cs typeface="Verdana"/>
            </a:endParaRPr>
          </a:p>
          <a:p>
            <a:pPr marL="1824355" marR="2073275" indent="630555">
              <a:lnSpc>
                <a:spcPct val="175000"/>
              </a:lnSpc>
              <a:spcBef>
                <a:spcPts val="5"/>
              </a:spcBef>
            </a:pPr>
            <a:r>
              <a:rPr sz="4000" spc="85" dirty="0">
                <a:latin typeface="Verdana"/>
                <a:cs typeface="Verdana"/>
              </a:rPr>
              <a:t>under </a:t>
            </a:r>
            <a:r>
              <a:rPr sz="4000" spc="70" dirty="0">
                <a:latin typeface="Verdana"/>
                <a:cs typeface="Verdana"/>
              </a:rPr>
              <a:t>the </a:t>
            </a:r>
            <a:r>
              <a:rPr sz="4000" spc="85" dirty="0">
                <a:latin typeface="Verdana"/>
                <a:cs typeface="Verdana"/>
              </a:rPr>
              <a:t>Erasmus+ </a:t>
            </a:r>
            <a:r>
              <a:rPr sz="4000" spc="95" dirty="0">
                <a:latin typeface="Verdana"/>
                <a:cs typeface="Verdana"/>
              </a:rPr>
              <a:t>Programme,  </a:t>
            </a:r>
            <a:r>
              <a:rPr sz="4000" spc="30" dirty="0">
                <a:latin typeface="Verdana"/>
                <a:cs typeface="Verdana"/>
              </a:rPr>
              <a:t>Key </a:t>
            </a:r>
            <a:r>
              <a:rPr sz="4000" spc="90" dirty="0">
                <a:latin typeface="Verdana"/>
                <a:cs typeface="Verdana"/>
              </a:rPr>
              <a:t>Action </a:t>
            </a:r>
            <a:r>
              <a:rPr sz="4000" spc="-5" dirty="0">
                <a:latin typeface="Verdana"/>
                <a:cs typeface="Verdana"/>
              </a:rPr>
              <a:t>2 – </a:t>
            </a:r>
            <a:r>
              <a:rPr sz="4000" spc="90" dirty="0">
                <a:latin typeface="Verdana"/>
                <a:cs typeface="Verdana"/>
              </a:rPr>
              <a:t>Strategic</a:t>
            </a:r>
            <a:r>
              <a:rPr sz="4000" spc="1240" dirty="0">
                <a:latin typeface="Verdana"/>
                <a:cs typeface="Verdana"/>
              </a:rPr>
              <a:t> </a:t>
            </a:r>
            <a:r>
              <a:rPr sz="4000" spc="95" dirty="0">
                <a:latin typeface="Verdana"/>
                <a:cs typeface="Verdana"/>
              </a:rPr>
              <a:t>Partnerships,</a:t>
            </a:r>
            <a:endParaRPr sz="4000">
              <a:latin typeface="Verdana"/>
              <a:cs typeface="Verdana"/>
            </a:endParaRPr>
          </a:p>
          <a:p>
            <a:pPr marL="736600">
              <a:lnSpc>
                <a:spcPct val="100000"/>
              </a:lnSpc>
              <a:spcBef>
                <a:spcPts val="3600"/>
              </a:spcBef>
            </a:pPr>
            <a:r>
              <a:rPr sz="4000" spc="90" dirty="0">
                <a:latin typeface="Verdana"/>
                <a:cs typeface="Verdana"/>
              </a:rPr>
              <a:t>Project</a:t>
            </a:r>
            <a:r>
              <a:rPr sz="4000" spc="275" dirty="0">
                <a:latin typeface="Verdana"/>
                <a:cs typeface="Verdana"/>
              </a:rPr>
              <a:t> </a:t>
            </a:r>
            <a:r>
              <a:rPr sz="4000" spc="114" dirty="0">
                <a:latin typeface="Verdana"/>
                <a:cs typeface="Verdana"/>
              </a:rPr>
              <a:t>number:2016-1-IT02-KA203-024311.</a:t>
            </a:r>
            <a:endParaRPr sz="4000">
              <a:latin typeface="Verdana"/>
              <a:cs typeface="Verdana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560701" y="1592656"/>
            <a:ext cx="14765655" cy="688403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48895">
              <a:lnSpc>
                <a:spcPct val="100000"/>
              </a:lnSpc>
              <a:spcBef>
                <a:spcPts val="95"/>
              </a:spcBef>
            </a:pPr>
            <a:r>
              <a:rPr sz="4000" spc="70" dirty="0">
                <a:solidFill>
                  <a:srgbClr val="202020"/>
                </a:solidFill>
                <a:latin typeface="Verdana"/>
                <a:cs typeface="Verdana"/>
              </a:rPr>
              <a:t>The </a:t>
            </a:r>
            <a:r>
              <a:rPr sz="4000" spc="100" dirty="0">
                <a:solidFill>
                  <a:srgbClr val="202020"/>
                </a:solidFill>
                <a:latin typeface="Verdana"/>
                <a:cs typeface="Verdana"/>
              </a:rPr>
              <a:t>information </a:t>
            </a:r>
            <a:r>
              <a:rPr sz="4000" spc="70" dirty="0">
                <a:solidFill>
                  <a:srgbClr val="202020"/>
                </a:solidFill>
                <a:latin typeface="Verdana"/>
                <a:cs typeface="Verdana"/>
              </a:rPr>
              <a:t>and </a:t>
            </a:r>
            <a:r>
              <a:rPr sz="4000" spc="85" dirty="0">
                <a:solidFill>
                  <a:srgbClr val="202020"/>
                </a:solidFill>
                <a:latin typeface="Verdana"/>
                <a:cs typeface="Verdana"/>
              </a:rPr>
              <a:t>views </a:t>
            </a:r>
            <a:r>
              <a:rPr sz="4000" spc="65" dirty="0">
                <a:solidFill>
                  <a:srgbClr val="202020"/>
                </a:solidFill>
                <a:latin typeface="Verdana"/>
                <a:cs typeface="Verdana"/>
              </a:rPr>
              <a:t>set </a:t>
            </a:r>
            <a:r>
              <a:rPr sz="4000" spc="70" dirty="0">
                <a:solidFill>
                  <a:srgbClr val="202020"/>
                </a:solidFill>
                <a:latin typeface="Verdana"/>
                <a:cs typeface="Verdana"/>
              </a:rPr>
              <a:t>out </a:t>
            </a:r>
            <a:r>
              <a:rPr sz="4000" spc="50" dirty="0">
                <a:solidFill>
                  <a:srgbClr val="202020"/>
                </a:solidFill>
                <a:latin typeface="Verdana"/>
                <a:cs typeface="Verdana"/>
              </a:rPr>
              <a:t>in </a:t>
            </a:r>
            <a:r>
              <a:rPr sz="4000" spc="80" dirty="0">
                <a:solidFill>
                  <a:srgbClr val="202020"/>
                </a:solidFill>
                <a:latin typeface="Verdana"/>
                <a:cs typeface="Verdana"/>
              </a:rPr>
              <a:t>this</a:t>
            </a:r>
            <a:r>
              <a:rPr sz="4000" spc="150" dirty="0">
                <a:solidFill>
                  <a:srgbClr val="202020"/>
                </a:solidFill>
                <a:latin typeface="Verdana"/>
                <a:cs typeface="Verdana"/>
              </a:rPr>
              <a:t> </a:t>
            </a:r>
            <a:r>
              <a:rPr sz="4000" spc="100" dirty="0">
                <a:solidFill>
                  <a:srgbClr val="202020"/>
                </a:solidFill>
                <a:latin typeface="Verdana"/>
                <a:cs typeface="Verdana"/>
              </a:rPr>
              <a:t>presentation</a:t>
            </a:r>
            <a:endParaRPr sz="4000">
              <a:latin typeface="Verdana"/>
              <a:cs typeface="Verdana"/>
            </a:endParaRPr>
          </a:p>
          <a:p>
            <a:pPr marL="12700" marR="5080" algn="ctr">
              <a:lnSpc>
                <a:spcPct val="175000"/>
              </a:lnSpc>
              <a:spcBef>
                <a:spcPts val="5"/>
              </a:spcBef>
            </a:pPr>
            <a:r>
              <a:rPr sz="4000" spc="70" dirty="0">
                <a:solidFill>
                  <a:srgbClr val="202020"/>
                </a:solidFill>
                <a:latin typeface="Verdana"/>
                <a:cs typeface="Verdana"/>
              </a:rPr>
              <a:t>are </a:t>
            </a:r>
            <a:r>
              <a:rPr sz="4000" spc="85" dirty="0">
                <a:solidFill>
                  <a:srgbClr val="202020"/>
                </a:solidFill>
                <a:latin typeface="Verdana"/>
                <a:cs typeface="Verdana"/>
              </a:rPr>
              <a:t>those </a:t>
            </a:r>
            <a:r>
              <a:rPr sz="4000" spc="55" dirty="0">
                <a:solidFill>
                  <a:srgbClr val="202020"/>
                </a:solidFill>
                <a:latin typeface="Verdana"/>
                <a:cs typeface="Verdana"/>
              </a:rPr>
              <a:t>of </a:t>
            </a:r>
            <a:r>
              <a:rPr sz="4000" spc="70" dirty="0">
                <a:solidFill>
                  <a:srgbClr val="202020"/>
                </a:solidFill>
                <a:latin typeface="Verdana"/>
                <a:cs typeface="Verdana"/>
              </a:rPr>
              <a:t>the </a:t>
            </a:r>
            <a:r>
              <a:rPr sz="4000" spc="95" dirty="0">
                <a:solidFill>
                  <a:srgbClr val="202020"/>
                </a:solidFill>
                <a:latin typeface="Verdana"/>
                <a:cs typeface="Verdana"/>
              </a:rPr>
              <a:t>authors </a:t>
            </a:r>
            <a:r>
              <a:rPr sz="4000" spc="75" dirty="0">
                <a:solidFill>
                  <a:srgbClr val="202020"/>
                </a:solidFill>
                <a:latin typeface="Verdana"/>
                <a:cs typeface="Verdana"/>
              </a:rPr>
              <a:t>and </a:t>
            </a:r>
            <a:r>
              <a:rPr sz="4000" spc="50" dirty="0">
                <a:solidFill>
                  <a:srgbClr val="202020"/>
                </a:solidFill>
                <a:latin typeface="Verdana"/>
                <a:cs typeface="Verdana"/>
              </a:rPr>
              <a:t>do </a:t>
            </a:r>
            <a:r>
              <a:rPr sz="4000" spc="75" dirty="0">
                <a:solidFill>
                  <a:srgbClr val="202020"/>
                </a:solidFill>
                <a:latin typeface="Verdana"/>
                <a:cs typeface="Verdana"/>
              </a:rPr>
              <a:t>not </a:t>
            </a:r>
            <a:r>
              <a:rPr sz="4000" spc="100" dirty="0">
                <a:solidFill>
                  <a:srgbClr val="202020"/>
                </a:solidFill>
                <a:latin typeface="Verdana"/>
                <a:cs typeface="Verdana"/>
              </a:rPr>
              <a:t>necessarily </a:t>
            </a:r>
            <a:r>
              <a:rPr sz="4000" spc="95" dirty="0">
                <a:solidFill>
                  <a:srgbClr val="202020"/>
                </a:solidFill>
                <a:latin typeface="Verdana"/>
                <a:cs typeface="Verdana"/>
              </a:rPr>
              <a:t>reflect  </a:t>
            </a:r>
            <a:r>
              <a:rPr sz="4000" spc="70" dirty="0">
                <a:solidFill>
                  <a:srgbClr val="202020"/>
                </a:solidFill>
                <a:latin typeface="Verdana"/>
                <a:cs typeface="Verdana"/>
              </a:rPr>
              <a:t>the </a:t>
            </a:r>
            <a:r>
              <a:rPr sz="4000" spc="95" dirty="0">
                <a:solidFill>
                  <a:srgbClr val="202020"/>
                </a:solidFill>
                <a:latin typeface="Verdana"/>
                <a:cs typeface="Verdana"/>
              </a:rPr>
              <a:t>official </a:t>
            </a:r>
            <a:r>
              <a:rPr sz="4000" spc="90" dirty="0">
                <a:solidFill>
                  <a:srgbClr val="202020"/>
                </a:solidFill>
                <a:latin typeface="Verdana"/>
                <a:cs typeface="Verdana"/>
              </a:rPr>
              <a:t>opinion </a:t>
            </a:r>
            <a:r>
              <a:rPr sz="4000" spc="50" dirty="0">
                <a:solidFill>
                  <a:srgbClr val="202020"/>
                </a:solidFill>
                <a:latin typeface="Verdana"/>
                <a:cs typeface="Verdana"/>
              </a:rPr>
              <a:t>of </a:t>
            </a:r>
            <a:r>
              <a:rPr sz="4000" spc="70" dirty="0">
                <a:solidFill>
                  <a:srgbClr val="202020"/>
                </a:solidFill>
                <a:latin typeface="Verdana"/>
                <a:cs typeface="Verdana"/>
              </a:rPr>
              <a:t>the </a:t>
            </a:r>
            <a:r>
              <a:rPr sz="4000" spc="95" dirty="0">
                <a:solidFill>
                  <a:srgbClr val="202020"/>
                </a:solidFill>
                <a:latin typeface="Verdana"/>
                <a:cs typeface="Verdana"/>
              </a:rPr>
              <a:t>European</a:t>
            </a:r>
            <a:r>
              <a:rPr sz="4000" spc="1395" dirty="0">
                <a:solidFill>
                  <a:srgbClr val="202020"/>
                </a:solidFill>
                <a:latin typeface="Verdana"/>
                <a:cs typeface="Verdana"/>
              </a:rPr>
              <a:t> </a:t>
            </a:r>
            <a:r>
              <a:rPr sz="4000" spc="105" dirty="0">
                <a:solidFill>
                  <a:srgbClr val="202020"/>
                </a:solidFill>
                <a:latin typeface="Verdana"/>
                <a:cs typeface="Verdana"/>
              </a:rPr>
              <a:t>Union.</a:t>
            </a:r>
            <a:endParaRPr sz="4000">
              <a:latin typeface="Verdana"/>
              <a:cs typeface="Verdana"/>
            </a:endParaRPr>
          </a:p>
          <a:p>
            <a:pPr marL="600710" indent="-119380">
              <a:lnSpc>
                <a:spcPct val="100000"/>
              </a:lnSpc>
              <a:spcBef>
                <a:spcPts val="3600"/>
              </a:spcBef>
            </a:pPr>
            <a:r>
              <a:rPr sz="4000" spc="95" dirty="0">
                <a:solidFill>
                  <a:srgbClr val="202020"/>
                </a:solidFill>
                <a:latin typeface="Verdana"/>
                <a:cs typeface="Verdana"/>
              </a:rPr>
              <a:t>Neither </a:t>
            </a:r>
            <a:r>
              <a:rPr sz="4000" spc="70" dirty="0">
                <a:solidFill>
                  <a:srgbClr val="202020"/>
                </a:solidFill>
                <a:latin typeface="Verdana"/>
                <a:cs typeface="Verdana"/>
              </a:rPr>
              <a:t>the </a:t>
            </a:r>
            <a:r>
              <a:rPr sz="4000" spc="95" dirty="0">
                <a:solidFill>
                  <a:srgbClr val="202020"/>
                </a:solidFill>
                <a:latin typeface="Verdana"/>
                <a:cs typeface="Verdana"/>
              </a:rPr>
              <a:t>European </a:t>
            </a:r>
            <a:r>
              <a:rPr sz="4000" spc="90" dirty="0">
                <a:solidFill>
                  <a:srgbClr val="202020"/>
                </a:solidFill>
                <a:latin typeface="Verdana"/>
                <a:cs typeface="Verdana"/>
              </a:rPr>
              <a:t>Union </a:t>
            </a:r>
            <a:r>
              <a:rPr sz="4000" spc="105" dirty="0">
                <a:solidFill>
                  <a:srgbClr val="202020"/>
                </a:solidFill>
                <a:latin typeface="Verdana"/>
                <a:cs typeface="Verdana"/>
              </a:rPr>
              <a:t>institutions </a:t>
            </a:r>
            <a:r>
              <a:rPr sz="4000" spc="75" dirty="0">
                <a:solidFill>
                  <a:srgbClr val="202020"/>
                </a:solidFill>
                <a:latin typeface="Verdana"/>
                <a:cs typeface="Verdana"/>
              </a:rPr>
              <a:t>and</a:t>
            </a:r>
            <a:r>
              <a:rPr sz="4000" spc="1185" dirty="0">
                <a:solidFill>
                  <a:srgbClr val="202020"/>
                </a:solidFill>
                <a:latin typeface="Verdana"/>
                <a:cs typeface="Verdana"/>
              </a:rPr>
              <a:t> </a:t>
            </a:r>
            <a:r>
              <a:rPr sz="4000" spc="90" dirty="0">
                <a:solidFill>
                  <a:srgbClr val="202020"/>
                </a:solidFill>
                <a:latin typeface="Verdana"/>
                <a:cs typeface="Verdana"/>
              </a:rPr>
              <a:t>bodies</a:t>
            </a:r>
            <a:endParaRPr sz="4000">
              <a:latin typeface="Verdana"/>
              <a:cs typeface="Verdana"/>
            </a:endParaRPr>
          </a:p>
          <a:p>
            <a:pPr marL="601345" marR="587375" algn="ctr">
              <a:lnSpc>
                <a:spcPct val="150000"/>
              </a:lnSpc>
              <a:spcBef>
                <a:spcPts val="1200"/>
              </a:spcBef>
            </a:pPr>
            <a:r>
              <a:rPr sz="4000" spc="70" dirty="0">
                <a:solidFill>
                  <a:srgbClr val="202020"/>
                </a:solidFill>
                <a:latin typeface="Verdana"/>
                <a:cs typeface="Verdana"/>
              </a:rPr>
              <a:t>nor </a:t>
            </a:r>
            <a:r>
              <a:rPr sz="4000" spc="60" dirty="0">
                <a:solidFill>
                  <a:srgbClr val="202020"/>
                </a:solidFill>
                <a:latin typeface="Verdana"/>
                <a:cs typeface="Verdana"/>
              </a:rPr>
              <a:t>any </a:t>
            </a:r>
            <a:r>
              <a:rPr sz="4000" spc="85" dirty="0">
                <a:solidFill>
                  <a:srgbClr val="202020"/>
                </a:solidFill>
                <a:latin typeface="Verdana"/>
                <a:cs typeface="Verdana"/>
              </a:rPr>
              <a:t>person </a:t>
            </a:r>
            <a:r>
              <a:rPr sz="4000" spc="90" dirty="0">
                <a:solidFill>
                  <a:srgbClr val="202020"/>
                </a:solidFill>
                <a:latin typeface="Verdana"/>
                <a:cs typeface="Verdana"/>
              </a:rPr>
              <a:t>acting </a:t>
            </a:r>
            <a:r>
              <a:rPr sz="4000" spc="50" dirty="0">
                <a:solidFill>
                  <a:srgbClr val="202020"/>
                </a:solidFill>
                <a:latin typeface="Verdana"/>
                <a:cs typeface="Verdana"/>
              </a:rPr>
              <a:t>on </a:t>
            </a:r>
            <a:r>
              <a:rPr sz="4000" spc="85" dirty="0">
                <a:solidFill>
                  <a:srgbClr val="202020"/>
                </a:solidFill>
                <a:latin typeface="Verdana"/>
                <a:cs typeface="Verdana"/>
              </a:rPr>
              <a:t>their </a:t>
            </a:r>
            <a:r>
              <a:rPr sz="4000" spc="90" dirty="0">
                <a:solidFill>
                  <a:srgbClr val="202020"/>
                </a:solidFill>
                <a:latin typeface="Verdana"/>
                <a:cs typeface="Verdana"/>
              </a:rPr>
              <a:t>behalf </a:t>
            </a:r>
            <a:r>
              <a:rPr sz="4000" spc="60" dirty="0">
                <a:solidFill>
                  <a:srgbClr val="202020"/>
                </a:solidFill>
                <a:latin typeface="Verdana"/>
                <a:cs typeface="Verdana"/>
              </a:rPr>
              <a:t>may </a:t>
            </a:r>
            <a:r>
              <a:rPr sz="4000" spc="50" dirty="0">
                <a:solidFill>
                  <a:srgbClr val="202020"/>
                </a:solidFill>
                <a:latin typeface="Verdana"/>
                <a:cs typeface="Verdana"/>
              </a:rPr>
              <a:t>be </a:t>
            </a:r>
            <a:r>
              <a:rPr sz="4000" spc="80" dirty="0">
                <a:solidFill>
                  <a:srgbClr val="202020"/>
                </a:solidFill>
                <a:latin typeface="Verdana"/>
                <a:cs typeface="Verdana"/>
              </a:rPr>
              <a:t>held  </a:t>
            </a:r>
            <a:r>
              <a:rPr sz="4000" spc="100" dirty="0">
                <a:solidFill>
                  <a:srgbClr val="202020"/>
                </a:solidFill>
                <a:latin typeface="Verdana"/>
                <a:cs typeface="Verdana"/>
              </a:rPr>
              <a:t>responsible </a:t>
            </a:r>
            <a:r>
              <a:rPr sz="4000" spc="70" dirty="0">
                <a:solidFill>
                  <a:srgbClr val="202020"/>
                </a:solidFill>
                <a:latin typeface="Verdana"/>
                <a:cs typeface="Verdana"/>
              </a:rPr>
              <a:t>for the use </a:t>
            </a:r>
            <a:r>
              <a:rPr sz="4000" spc="85" dirty="0">
                <a:solidFill>
                  <a:srgbClr val="202020"/>
                </a:solidFill>
                <a:latin typeface="Verdana"/>
                <a:cs typeface="Verdana"/>
              </a:rPr>
              <a:t>which </a:t>
            </a:r>
            <a:r>
              <a:rPr sz="4000" spc="60" dirty="0">
                <a:solidFill>
                  <a:srgbClr val="202020"/>
                </a:solidFill>
                <a:latin typeface="Verdana"/>
                <a:cs typeface="Verdana"/>
              </a:rPr>
              <a:t>may </a:t>
            </a:r>
            <a:r>
              <a:rPr sz="4000" spc="50" dirty="0">
                <a:solidFill>
                  <a:srgbClr val="202020"/>
                </a:solidFill>
                <a:latin typeface="Verdana"/>
                <a:cs typeface="Verdana"/>
              </a:rPr>
              <a:t>be</a:t>
            </a:r>
            <a:r>
              <a:rPr sz="4000" spc="1485" dirty="0">
                <a:solidFill>
                  <a:srgbClr val="202020"/>
                </a:solidFill>
                <a:latin typeface="Verdana"/>
                <a:cs typeface="Verdana"/>
              </a:rPr>
              <a:t> </a:t>
            </a:r>
            <a:r>
              <a:rPr sz="4000" spc="80" dirty="0">
                <a:solidFill>
                  <a:srgbClr val="202020"/>
                </a:solidFill>
                <a:latin typeface="Verdana"/>
                <a:cs typeface="Verdana"/>
              </a:rPr>
              <a:t>made</a:t>
            </a:r>
            <a:endParaRPr sz="4000">
              <a:latin typeface="Verdana"/>
              <a:cs typeface="Verdana"/>
            </a:endParaRPr>
          </a:p>
          <a:p>
            <a:pPr marL="3175" algn="ctr">
              <a:lnSpc>
                <a:spcPct val="100000"/>
              </a:lnSpc>
              <a:spcBef>
                <a:spcPts val="3600"/>
              </a:spcBef>
            </a:pPr>
            <a:r>
              <a:rPr sz="4000" spc="55" dirty="0">
                <a:solidFill>
                  <a:srgbClr val="202020"/>
                </a:solidFill>
                <a:latin typeface="Verdana"/>
                <a:cs typeface="Verdana"/>
              </a:rPr>
              <a:t>of </a:t>
            </a:r>
            <a:r>
              <a:rPr sz="4000" spc="70" dirty="0">
                <a:solidFill>
                  <a:srgbClr val="202020"/>
                </a:solidFill>
                <a:latin typeface="Verdana"/>
                <a:cs typeface="Verdana"/>
              </a:rPr>
              <a:t>the </a:t>
            </a:r>
            <a:r>
              <a:rPr sz="4000" spc="100" dirty="0">
                <a:solidFill>
                  <a:srgbClr val="202020"/>
                </a:solidFill>
                <a:latin typeface="Verdana"/>
                <a:cs typeface="Verdana"/>
              </a:rPr>
              <a:t>information contained</a:t>
            </a:r>
            <a:r>
              <a:rPr sz="4000" spc="890" dirty="0">
                <a:solidFill>
                  <a:srgbClr val="202020"/>
                </a:solidFill>
                <a:latin typeface="Verdana"/>
                <a:cs typeface="Verdana"/>
              </a:rPr>
              <a:t> </a:t>
            </a:r>
            <a:r>
              <a:rPr sz="4000" spc="95" dirty="0">
                <a:solidFill>
                  <a:srgbClr val="202020"/>
                </a:solidFill>
                <a:latin typeface="Verdana"/>
                <a:cs typeface="Verdana"/>
              </a:rPr>
              <a:t>therein.</a:t>
            </a:r>
            <a:endParaRPr sz="4000">
              <a:latin typeface="Verdana"/>
              <a:cs typeface="Verdana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745860" y="971499"/>
            <a:ext cx="11682730" cy="9404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6000" b="1" spc="-5" dirty="0">
                <a:latin typeface="Verdana"/>
                <a:cs typeface="Verdana"/>
              </a:rPr>
              <a:t>WHAT ARE</a:t>
            </a:r>
            <a:r>
              <a:rPr sz="6000" b="1" spc="-60" dirty="0">
                <a:latin typeface="Verdana"/>
                <a:cs typeface="Verdana"/>
              </a:rPr>
              <a:t> </a:t>
            </a:r>
            <a:r>
              <a:rPr sz="6000" b="1" spc="-5" dirty="0">
                <a:latin typeface="Verdana"/>
                <a:cs typeface="Verdana"/>
              </a:rPr>
              <a:t>STAKEHOLDERS</a:t>
            </a:r>
            <a:endParaRPr sz="6000">
              <a:latin typeface="Verdana"/>
              <a:cs typeface="Verdan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376552" y="2393975"/>
            <a:ext cx="15438755" cy="1854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50000"/>
              </a:lnSpc>
              <a:spcBef>
                <a:spcPts val="100"/>
              </a:spcBef>
            </a:pPr>
            <a:r>
              <a:rPr sz="4000" spc="-5" dirty="0">
                <a:latin typeface="Verdana"/>
                <a:cs typeface="Verdana"/>
              </a:rPr>
              <a:t>A </a:t>
            </a:r>
            <a:r>
              <a:rPr sz="4000" spc="-10" dirty="0">
                <a:latin typeface="Verdana"/>
                <a:cs typeface="Verdana"/>
              </a:rPr>
              <a:t>person, group </a:t>
            </a:r>
            <a:r>
              <a:rPr sz="4000" spc="-5" dirty="0">
                <a:latin typeface="Verdana"/>
                <a:cs typeface="Verdana"/>
              </a:rPr>
              <a:t>or organization </a:t>
            </a:r>
            <a:r>
              <a:rPr sz="4000" spc="-10" dirty="0">
                <a:latin typeface="Verdana"/>
                <a:cs typeface="Verdana"/>
              </a:rPr>
              <a:t>that </a:t>
            </a:r>
            <a:r>
              <a:rPr sz="4000" spc="-5" dirty="0">
                <a:latin typeface="Verdana"/>
                <a:cs typeface="Verdana"/>
              </a:rPr>
              <a:t>has </a:t>
            </a:r>
            <a:r>
              <a:rPr sz="4000" spc="-15" dirty="0">
                <a:latin typeface="Verdana"/>
                <a:cs typeface="Verdana"/>
              </a:rPr>
              <a:t>interest </a:t>
            </a:r>
            <a:r>
              <a:rPr sz="4000" spc="-5" dirty="0">
                <a:latin typeface="Verdana"/>
                <a:cs typeface="Verdana"/>
              </a:rPr>
              <a:t>or concern  </a:t>
            </a:r>
            <a:r>
              <a:rPr sz="4000" spc="-15" dirty="0">
                <a:latin typeface="Verdana"/>
                <a:cs typeface="Verdana"/>
              </a:rPr>
              <a:t>in </a:t>
            </a:r>
            <a:r>
              <a:rPr sz="4000" spc="-5" dirty="0">
                <a:latin typeface="Verdana"/>
                <a:cs typeface="Verdana"/>
              </a:rPr>
              <a:t>an</a:t>
            </a:r>
            <a:r>
              <a:rPr sz="4000" spc="15" dirty="0">
                <a:latin typeface="Verdana"/>
                <a:cs typeface="Verdana"/>
              </a:rPr>
              <a:t> </a:t>
            </a:r>
            <a:r>
              <a:rPr sz="4000" spc="-5" dirty="0">
                <a:latin typeface="Verdana"/>
                <a:cs typeface="Verdana"/>
              </a:rPr>
              <a:t>organization.</a:t>
            </a:r>
            <a:endParaRPr sz="4000">
              <a:latin typeface="Verdana"/>
              <a:cs typeface="Verdan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4482317" y="971499"/>
            <a:ext cx="2954020" cy="9404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6000" b="1" spc="-5" dirty="0">
                <a:latin typeface="Verdana"/>
                <a:cs typeface="Verdana"/>
              </a:rPr>
              <a:t>AND</a:t>
            </a:r>
            <a:r>
              <a:rPr sz="6000" b="1" spc="-90" dirty="0">
                <a:latin typeface="Verdana"/>
                <a:cs typeface="Verdana"/>
              </a:rPr>
              <a:t> </a:t>
            </a:r>
            <a:r>
              <a:rPr sz="6000" b="1" dirty="0">
                <a:latin typeface="Verdana"/>
                <a:cs typeface="Verdana"/>
              </a:rPr>
              <a:t>…</a:t>
            </a:r>
            <a:endParaRPr sz="6000">
              <a:latin typeface="Verdana"/>
              <a:cs typeface="Verdan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376552" y="2393975"/>
            <a:ext cx="15289530" cy="1854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50000"/>
              </a:lnSpc>
              <a:spcBef>
                <a:spcPts val="100"/>
              </a:spcBef>
              <a:tabLst>
                <a:tab pos="7698740" algn="l"/>
              </a:tabLst>
            </a:pPr>
            <a:r>
              <a:rPr sz="4000" spc="-10" dirty="0">
                <a:latin typeface="Verdana"/>
                <a:cs typeface="Verdana"/>
              </a:rPr>
              <a:t>Stakeholders </a:t>
            </a:r>
            <a:r>
              <a:rPr sz="4000" spc="-5" dirty="0">
                <a:latin typeface="Verdana"/>
                <a:cs typeface="Verdana"/>
              </a:rPr>
              <a:t>can affect</a:t>
            </a:r>
            <a:r>
              <a:rPr sz="4000" spc="145" dirty="0">
                <a:latin typeface="Verdana"/>
                <a:cs typeface="Verdana"/>
              </a:rPr>
              <a:t> </a:t>
            </a:r>
            <a:r>
              <a:rPr sz="4000" spc="-5" dirty="0">
                <a:latin typeface="Verdana"/>
                <a:cs typeface="Verdana"/>
              </a:rPr>
              <a:t>or</a:t>
            </a:r>
            <a:r>
              <a:rPr sz="4000" spc="25" dirty="0">
                <a:latin typeface="Verdana"/>
                <a:cs typeface="Verdana"/>
              </a:rPr>
              <a:t> </a:t>
            </a:r>
            <a:r>
              <a:rPr sz="4000" spc="-5" dirty="0">
                <a:latin typeface="Verdana"/>
                <a:cs typeface="Verdana"/>
              </a:rPr>
              <a:t>be	affected </a:t>
            </a:r>
            <a:r>
              <a:rPr sz="4000" spc="-15" dirty="0">
                <a:latin typeface="Verdana"/>
                <a:cs typeface="Verdana"/>
              </a:rPr>
              <a:t>by </a:t>
            </a:r>
            <a:r>
              <a:rPr sz="4000" spc="-10" dirty="0">
                <a:latin typeface="Verdana"/>
                <a:cs typeface="Verdana"/>
              </a:rPr>
              <a:t>the </a:t>
            </a:r>
            <a:r>
              <a:rPr sz="4000" spc="-5" dirty="0">
                <a:latin typeface="Verdana"/>
                <a:cs typeface="Verdana"/>
              </a:rPr>
              <a:t>organization's  actions, </a:t>
            </a:r>
            <a:r>
              <a:rPr sz="4000" spc="-10" dirty="0">
                <a:latin typeface="Verdana"/>
                <a:cs typeface="Verdana"/>
              </a:rPr>
              <a:t>objectives </a:t>
            </a:r>
            <a:r>
              <a:rPr sz="4000" spc="-5" dirty="0">
                <a:latin typeface="Verdana"/>
                <a:cs typeface="Verdana"/>
              </a:rPr>
              <a:t>and</a:t>
            </a:r>
            <a:r>
              <a:rPr sz="4000" spc="95" dirty="0">
                <a:latin typeface="Verdana"/>
                <a:cs typeface="Verdana"/>
              </a:rPr>
              <a:t> </a:t>
            </a:r>
            <a:r>
              <a:rPr sz="4000" spc="-10" dirty="0">
                <a:latin typeface="Verdana"/>
                <a:cs typeface="Verdana"/>
              </a:rPr>
              <a:t>policies.</a:t>
            </a:r>
            <a:endParaRPr sz="4000">
              <a:latin typeface="Verdana"/>
              <a:cs typeface="Verdan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316217" y="971499"/>
            <a:ext cx="11113770" cy="9404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6000" b="1" spc="-5" dirty="0">
                <a:latin typeface="Verdana"/>
                <a:cs typeface="Verdana"/>
              </a:rPr>
              <a:t>WH0 ARE</a:t>
            </a:r>
            <a:r>
              <a:rPr sz="6000" b="1" spc="-60" dirty="0">
                <a:latin typeface="Verdana"/>
                <a:cs typeface="Verdana"/>
              </a:rPr>
              <a:t> </a:t>
            </a:r>
            <a:r>
              <a:rPr sz="6000" b="1" spc="-5" dirty="0">
                <a:latin typeface="Verdana"/>
                <a:cs typeface="Verdana"/>
              </a:rPr>
              <a:t>STAKEHOLDERS</a:t>
            </a:r>
            <a:endParaRPr sz="6000">
              <a:latin typeface="Verdana"/>
              <a:cs typeface="Verdan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376552" y="2393975"/>
            <a:ext cx="16047085" cy="27692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50000"/>
              </a:lnSpc>
              <a:spcBef>
                <a:spcPts val="100"/>
              </a:spcBef>
            </a:pPr>
            <a:r>
              <a:rPr sz="4000" spc="-5" dirty="0">
                <a:latin typeface="Verdana"/>
                <a:cs typeface="Verdana"/>
              </a:rPr>
              <a:t>Some </a:t>
            </a:r>
            <a:r>
              <a:rPr sz="4000" spc="-10" dirty="0">
                <a:latin typeface="Verdana"/>
                <a:cs typeface="Verdana"/>
              </a:rPr>
              <a:t>examples </a:t>
            </a:r>
            <a:r>
              <a:rPr sz="4000" spc="-5" dirty="0">
                <a:latin typeface="Verdana"/>
                <a:cs typeface="Verdana"/>
              </a:rPr>
              <a:t>of </a:t>
            </a:r>
            <a:r>
              <a:rPr sz="4000" spc="-20" dirty="0">
                <a:latin typeface="Verdana"/>
                <a:cs typeface="Verdana"/>
              </a:rPr>
              <a:t>key </a:t>
            </a:r>
            <a:r>
              <a:rPr sz="4000" spc="-10" dirty="0">
                <a:latin typeface="Verdana"/>
                <a:cs typeface="Verdana"/>
              </a:rPr>
              <a:t>stakeholders </a:t>
            </a:r>
            <a:r>
              <a:rPr sz="4000" spc="-15" dirty="0">
                <a:latin typeface="Verdana"/>
                <a:cs typeface="Verdana"/>
              </a:rPr>
              <a:t>in </a:t>
            </a:r>
            <a:r>
              <a:rPr sz="4000" spc="-20" dirty="0">
                <a:latin typeface="Verdana"/>
                <a:cs typeface="Verdana"/>
              </a:rPr>
              <a:t>general </a:t>
            </a:r>
            <a:r>
              <a:rPr sz="4000" spc="-5" dirty="0">
                <a:latin typeface="Verdana"/>
                <a:cs typeface="Verdana"/>
              </a:rPr>
              <a:t>are </a:t>
            </a:r>
            <a:r>
              <a:rPr sz="4000" spc="-15" dirty="0">
                <a:latin typeface="Verdana"/>
                <a:cs typeface="Verdana"/>
              </a:rPr>
              <a:t>employees,  government </a:t>
            </a:r>
            <a:r>
              <a:rPr sz="4000" spc="-10" dirty="0">
                <a:latin typeface="Verdana"/>
                <a:cs typeface="Verdana"/>
              </a:rPr>
              <a:t>(and </a:t>
            </a:r>
            <a:r>
              <a:rPr sz="4000" spc="-15" dirty="0">
                <a:latin typeface="Verdana"/>
                <a:cs typeface="Verdana"/>
              </a:rPr>
              <a:t>its </a:t>
            </a:r>
            <a:r>
              <a:rPr sz="4000" spc="-5" dirty="0">
                <a:latin typeface="Verdana"/>
                <a:cs typeface="Verdana"/>
              </a:rPr>
              <a:t>agencies), </a:t>
            </a:r>
            <a:r>
              <a:rPr sz="4000" spc="-10" dirty="0">
                <a:latin typeface="Verdana"/>
                <a:cs typeface="Verdana"/>
              </a:rPr>
              <a:t>project </a:t>
            </a:r>
            <a:r>
              <a:rPr sz="4000" spc="-5" dirty="0">
                <a:latin typeface="Verdana"/>
                <a:cs typeface="Verdana"/>
              </a:rPr>
              <a:t>organisers,  </a:t>
            </a:r>
            <a:r>
              <a:rPr sz="4000" spc="-10" dirty="0">
                <a:latin typeface="Verdana"/>
                <a:cs typeface="Verdana"/>
              </a:rPr>
              <a:t>businesses, </a:t>
            </a:r>
            <a:r>
              <a:rPr sz="4000" spc="-20" dirty="0">
                <a:latin typeface="Verdana"/>
                <a:cs typeface="Verdana"/>
              </a:rPr>
              <a:t>local </a:t>
            </a:r>
            <a:r>
              <a:rPr sz="4000" spc="-5" dirty="0">
                <a:latin typeface="Verdana"/>
                <a:cs typeface="Verdana"/>
              </a:rPr>
              <a:t>special </a:t>
            </a:r>
            <a:r>
              <a:rPr sz="4000" spc="-20" dirty="0">
                <a:latin typeface="Verdana"/>
                <a:cs typeface="Verdana"/>
              </a:rPr>
              <a:t>interest </a:t>
            </a:r>
            <a:r>
              <a:rPr sz="4000" spc="-5" dirty="0">
                <a:latin typeface="Verdana"/>
                <a:cs typeface="Verdana"/>
              </a:rPr>
              <a:t>associations,</a:t>
            </a:r>
            <a:r>
              <a:rPr sz="4000" spc="260" dirty="0">
                <a:latin typeface="Verdana"/>
                <a:cs typeface="Verdana"/>
              </a:rPr>
              <a:t> </a:t>
            </a:r>
            <a:r>
              <a:rPr sz="4000" spc="-10" dirty="0">
                <a:latin typeface="Verdana"/>
                <a:cs typeface="Verdana"/>
              </a:rPr>
              <a:t>….</a:t>
            </a:r>
            <a:endParaRPr sz="4000">
              <a:latin typeface="Verdana"/>
              <a:cs typeface="Verdana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516636" y="353568"/>
            <a:ext cx="1988820" cy="198882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124205" y="127254"/>
            <a:ext cx="18041620" cy="9889490"/>
          </a:xfrm>
          <a:custGeom>
            <a:avLst/>
            <a:gdLst/>
            <a:ahLst/>
            <a:cxnLst/>
            <a:rect l="l" t="t" r="r" b="b"/>
            <a:pathLst>
              <a:path w="18041620" h="9889490">
                <a:moveTo>
                  <a:pt x="0" y="9889236"/>
                </a:moveTo>
                <a:lnTo>
                  <a:pt x="18041112" y="9889236"/>
                </a:lnTo>
                <a:lnTo>
                  <a:pt x="18041112" y="0"/>
                </a:lnTo>
                <a:lnTo>
                  <a:pt x="0" y="0"/>
                </a:lnTo>
                <a:lnTo>
                  <a:pt x="0" y="9889236"/>
                </a:lnTo>
                <a:close/>
              </a:path>
            </a:pathLst>
          </a:custGeom>
          <a:ln w="32003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217170" y="201929"/>
            <a:ext cx="17853660" cy="9709785"/>
          </a:xfrm>
          <a:custGeom>
            <a:avLst/>
            <a:gdLst/>
            <a:ahLst/>
            <a:cxnLst/>
            <a:rect l="l" t="t" r="r" b="b"/>
            <a:pathLst>
              <a:path w="17853660" h="9709785">
                <a:moveTo>
                  <a:pt x="0" y="9709404"/>
                </a:moveTo>
                <a:lnTo>
                  <a:pt x="17853660" y="9709404"/>
                </a:lnTo>
                <a:lnTo>
                  <a:pt x="17853660" y="0"/>
                </a:lnTo>
                <a:lnTo>
                  <a:pt x="0" y="0"/>
                </a:lnTo>
                <a:lnTo>
                  <a:pt x="0" y="9709404"/>
                </a:lnTo>
                <a:close/>
              </a:path>
            </a:pathLst>
          </a:custGeom>
          <a:ln w="19812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7467600" y="9787128"/>
            <a:ext cx="3352800" cy="35814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5095113" y="971499"/>
            <a:ext cx="12339320" cy="9404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6000" dirty="0"/>
              <a:t>MUSEUM </a:t>
            </a:r>
            <a:r>
              <a:rPr sz="6000" spc="-5" dirty="0"/>
              <a:t>AD</a:t>
            </a:r>
            <a:r>
              <a:rPr sz="6000" spc="-60" dirty="0"/>
              <a:t> </a:t>
            </a:r>
            <a:r>
              <a:rPr sz="6000" spc="-5" dirty="0"/>
              <a:t>STAKEHOLDERS</a:t>
            </a:r>
            <a:endParaRPr sz="6000"/>
          </a:p>
        </p:txBody>
      </p:sp>
      <p:sp>
        <p:nvSpPr>
          <p:cNvPr id="7" name="object 7"/>
          <p:cNvSpPr txBox="1"/>
          <p:nvPr/>
        </p:nvSpPr>
        <p:spPr>
          <a:xfrm>
            <a:off x="1096162" y="2699385"/>
            <a:ext cx="9074785" cy="2768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4000" spc="-5" dirty="0">
                <a:latin typeface="Verdana"/>
                <a:cs typeface="Verdana"/>
              </a:rPr>
              <a:t>Museum</a:t>
            </a:r>
            <a:r>
              <a:rPr sz="4000" spc="45" dirty="0">
                <a:latin typeface="Verdana"/>
                <a:cs typeface="Verdana"/>
              </a:rPr>
              <a:t> </a:t>
            </a:r>
            <a:r>
              <a:rPr sz="4000" spc="-10" dirty="0">
                <a:latin typeface="Verdana"/>
                <a:cs typeface="Verdana"/>
              </a:rPr>
              <a:t>curators/directors/boards;</a:t>
            </a:r>
            <a:endParaRPr sz="4000">
              <a:latin typeface="Verdana"/>
              <a:cs typeface="Verdana"/>
            </a:endParaRPr>
          </a:p>
          <a:p>
            <a:pPr marL="12700" marR="2338070">
              <a:lnSpc>
                <a:spcPts val="8400"/>
              </a:lnSpc>
              <a:spcBef>
                <a:spcPts val="880"/>
              </a:spcBef>
              <a:tabLst>
                <a:tab pos="1126490" algn="l"/>
              </a:tabLst>
            </a:pPr>
            <a:r>
              <a:rPr sz="4000" spc="-5" dirty="0">
                <a:latin typeface="Verdana"/>
                <a:cs typeface="Verdana"/>
              </a:rPr>
              <a:t>Museum audio </a:t>
            </a:r>
            <a:r>
              <a:rPr sz="4000" spc="-10" dirty="0">
                <a:latin typeface="Verdana"/>
                <a:cs typeface="Verdana"/>
              </a:rPr>
              <a:t>describers;  PSL	</a:t>
            </a:r>
            <a:r>
              <a:rPr sz="4000" spc="-5" dirty="0">
                <a:latin typeface="Verdana"/>
                <a:cs typeface="Verdana"/>
              </a:rPr>
              <a:t>and </a:t>
            </a:r>
            <a:r>
              <a:rPr sz="4000" spc="-10" dirty="0">
                <a:latin typeface="Verdana"/>
                <a:cs typeface="Verdana"/>
              </a:rPr>
              <a:t>PSL</a:t>
            </a:r>
            <a:r>
              <a:rPr sz="4000" spc="-30" dirty="0">
                <a:latin typeface="Verdana"/>
                <a:cs typeface="Verdana"/>
              </a:rPr>
              <a:t> </a:t>
            </a:r>
            <a:r>
              <a:rPr sz="4000" spc="-5" dirty="0">
                <a:latin typeface="Verdana"/>
                <a:cs typeface="Verdana"/>
              </a:rPr>
              <a:t>associations;</a:t>
            </a:r>
            <a:endParaRPr sz="4000">
              <a:latin typeface="Verdana"/>
              <a:cs typeface="Verdana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516636" y="353568"/>
            <a:ext cx="1988820" cy="198882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124205" y="127254"/>
            <a:ext cx="18041620" cy="9889490"/>
          </a:xfrm>
          <a:custGeom>
            <a:avLst/>
            <a:gdLst/>
            <a:ahLst/>
            <a:cxnLst/>
            <a:rect l="l" t="t" r="r" b="b"/>
            <a:pathLst>
              <a:path w="18041620" h="9889490">
                <a:moveTo>
                  <a:pt x="0" y="9889236"/>
                </a:moveTo>
                <a:lnTo>
                  <a:pt x="18041112" y="9889236"/>
                </a:lnTo>
                <a:lnTo>
                  <a:pt x="18041112" y="0"/>
                </a:lnTo>
                <a:lnTo>
                  <a:pt x="0" y="0"/>
                </a:lnTo>
                <a:lnTo>
                  <a:pt x="0" y="9889236"/>
                </a:lnTo>
                <a:close/>
              </a:path>
            </a:pathLst>
          </a:custGeom>
          <a:ln w="32003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217170" y="201929"/>
            <a:ext cx="17853660" cy="9709785"/>
          </a:xfrm>
          <a:custGeom>
            <a:avLst/>
            <a:gdLst/>
            <a:ahLst/>
            <a:cxnLst/>
            <a:rect l="l" t="t" r="r" b="b"/>
            <a:pathLst>
              <a:path w="17853660" h="9709785">
                <a:moveTo>
                  <a:pt x="0" y="9709404"/>
                </a:moveTo>
                <a:lnTo>
                  <a:pt x="17853660" y="9709404"/>
                </a:lnTo>
                <a:lnTo>
                  <a:pt x="17853660" y="0"/>
                </a:lnTo>
                <a:lnTo>
                  <a:pt x="0" y="0"/>
                </a:lnTo>
                <a:lnTo>
                  <a:pt x="0" y="9709404"/>
                </a:lnTo>
                <a:close/>
              </a:path>
            </a:pathLst>
          </a:custGeom>
          <a:ln w="19812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7467600" y="9787128"/>
            <a:ext cx="3352800" cy="35814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5095113" y="971499"/>
            <a:ext cx="12336780" cy="9404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6000" dirty="0"/>
              <a:t>MUSEUM </a:t>
            </a:r>
            <a:r>
              <a:rPr sz="6000" spc="-5" dirty="0"/>
              <a:t>AD</a:t>
            </a:r>
            <a:r>
              <a:rPr sz="6000" spc="-75" dirty="0"/>
              <a:t> </a:t>
            </a:r>
            <a:r>
              <a:rPr sz="6000" spc="-5" dirty="0"/>
              <a:t>STAKEHOLDERS</a:t>
            </a:r>
            <a:endParaRPr sz="6000"/>
          </a:p>
        </p:txBody>
      </p:sp>
      <p:sp>
        <p:nvSpPr>
          <p:cNvPr id="7" name="object 7"/>
          <p:cNvSpPr txBox="1"/>
          <p:nvPr/>
        </p:nvSpPr>
        <p:spPr>
          <a:xfrm>
            <a:off x="610920" y="3343783"/>
            <a:ext cx="15698469" cy="1701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4000" spc="-15" dirty="0">
                <a:latin typeface="Verdana"/>
                <a:cs typeface="Verdana"/>
              </a:rPr>
              <a:t>University </a:t>
            </a:r>
            <a:r>
              <a:rPr sz="4000" spc="-5" dirty="0">
                <a:latin typeface="Verdana"/>
                <a:cs typeface="Verdana"/>
              </a:rPr>
              <a:t>researchers,</a:t>
            </a:r>
            <a:r>
              <a:rPr sz="4000" spc="114" dirty="0">
                <a:latin typeface="Verdana"/>
                <a:cs typeface="Verdana"/>
              </a:rPr>
              <a:t> </a:t>
            </a:r>
            <a:r>
              <a:rPr sz="4000" spc="-5" dirty="0">
                <a:latin typeface="Verdana"/>
                <a:cs typeface="Verdana"/>
              </a:rPr>
              <a:t>etc.;</a:t>
            </a:r>
            <a:endParaRPr sz="4000">
              <a:latin typeface="Verdana"/>
              <a:cs typeface="Verdana"/>
            </a:endParaRPr>
          </a:p>
          <a:p>
            <a:pPr marL="12700">
              <a:lnSpc>
                <a:spcPct val="100000"/>
              </a:lnSpc>
              <a:spcBef>
                <a:spcPts val="3600"/>
              </a:spcBef>
            </a:pPr>
            <a:r>
              <a:rPr sz="4000" spc="-5" dirty="0">
                <a:latin typeface="Verdana"/>
                <a:cs typeface="Verdana"/>
              </a:rPr>
              <a:t>Service </a:t>
            </a:r>
            <a:r>
              <a:rPr sz="4000" spc="-10" dirty="0">
                <a:latin typeface="Verdana"/>
                <a:cs typeface="Verdana"/>
              </a:rPr>
              <a:t>providers </a:t>
            </a:r>
            <a:r>
              <a:rPr sz="4000" spc="-60" dirty="0">
                <a:latin typeface="Verdana"/>
                <a:cs typeface="Verdana"/>
              </a:rPr>
              <a:t>e.g., </a:t>
            </a:r>
            <a:r>
              <a:rPr sz="4000" spc="-45" dirty="0">
                <a:latin typeface="Verdana"/>
                <a:cs typeface="Verdana"/>
              </a:rPr>
              <a:t>Vocal </a:t>
            </a:r>
            <a:r>
              <a:rPr sz="4000" spc="-15" dirty="0">
                <a:latin typeface="Verdana"/>
                <a:cs typeface="Verdana"/>
              </a:rPr>
              <a:t>Eyes in </a:t>
            </a:r>
            <a:r>
              <a:rPr sz="4000" spc="-5" dirty="0">
                <a:latin typeface="Verdana"/>
                <a:cs typeface="Verdana"/>
              </a:rPr>
              <a:t>London for museum</a:t>
            </a:r>
            <a:r>
              <a:rPr sz="4000" spc="380" dirty="0">
                <a:latin typeface="Verdana"/>
                <a:cs typeface="Verdana"/>
              </a:rPr>
              <a:t> </a:t>
            </a:r>
            <a:r>
              <a:rPr sz="4000" spc="-35" dirty="0">
                <a:latin typeface="Verdana"/>
                <a:cs typeface="Verdana"/>
              </a:rPr>
              <a:t>AD.</a:t>
            </a:r>
            <a:endParaRPr sz="4000">
              <a:latin typeface="Verdana"/>
              <a:cs typeface="Verdana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084957" y="560323"/>
            <a:ext cx="14354175" cy="1763395"/>
          </a:xfrm>
          <a:prstGeom prst="rect">
            <a:avLst/>
          </a:prstGeom>
        </p:spPr>
        <p:txBody>
          <a:bodyPr vert="horz" wrap="square" lIns="0" tIns="116205" rIns="0" bIns="0" rtlCol="0">
            <a:spAutoFit/>
          </a:bodyPr>
          <a:lstStyle/>
          <a:p>
            <a:pPr marL="12700" marR="5080" indent="10579735">
              <a:lnSpc>
                <a:spcPts val="6480"/>
              </a:lnSpc>
              <a:spcBef>
                <a:spcPts val="915"/>
              </a:spcBef>
            </a:pPr>
            <a:r>
              <a:rPr sz="6000" b="1" dirty="0">
                <a:latin typeface="Verdana"/>
                <a:cs typeface="Verdana"/>
              </a:rPr>
              <a:t>MUSEUM  </a:t>
            </a:r>
            <a:r>
              <a:rPr sz="6000" b="1" spc="-5" dirty="0">
                <a:latin typeface="Verdana"/>
                <a:cs typeface="Verdana"/>
              </a:rPr>
              <a:t>CURATORS/DIRECTORS/BOARDS</a:t>
            </a:r>
            <a:endParaRPr sz="6000">
              <a:latin typeface="Verdana"/>
              <a:cs typeface="Verdan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376552" y="3039516"/>
            <a:ext cx="15466060" cy="1854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50000"/>
              </a:lnSpc>
              <a:spcBef>
                <a:spcPts val="100"/>
              </a:spcBef>
            </a:pPr>
            <a:r>
              <a:rPr sz="4000" spc="-10" dirty="0">
                <a:latin typeface="Verdana"/>
                <a:cs typeface="Verdana"/>
              </a:rPr>
              <a:t>These </a:t>
            </a:r>
            <a:r>
              <a:rPr sz="4000" spc="-5" dirty="0">
                <a:latin typeface="Verdana"/>
                <a:cs typeface="Verdana"/>
              </a:rPr>
              <a:t>are </a:t>
            </a:r>
            <a:r>
              <a:rPr sz="4000" spc="-10" dirty="0">
                <a:latin typeface="Verdana"/>
                <a:cs typeface="Verdana"/>
              </a:rPr>
              <a:t>the people who commission </a:t>
            </a:r>
            <a:r>
              <a:rPr sz="4000" spc="-5" dirty="0">
                <a:latin typeface="Verdana"/>
                <a:cs typeface="Verdana"/>
              </a:rPr>
              <a:t>or request </a:t>
            </a:r>
            <a:r>
              <a:rPr sz="4000" spc="-10" dirty="0">
                <a:latin typeface="Verdana"/>
                <a:cs typeface="Verdana"/>
              </a:rPr>
              <a:t>(and often  </a:t>
            </a:r>
            <a:r>
              <a:rPr sz="4000" spc="-20" dirty="0">
                <a:latin typeface="Verdana"/>
                <a:cs typeface="Verdana"/>
              </a:rPr>
              <a:t>pay </a:t>
            </a:r>
            <a:r>
              <a:rPr sz="4000" spc="-5" dirty="0">
                <a:latin typeface="Verdana"/>
                <a:cs typeface="Verdana"/>
              </a:rPr>
              <a:t>for) audio</a:t>
            </a:r>
            <a:r>
              <a:rPr sz="4000" spc="45" dirty="0">
                <a:latin typeface="Verdana"/>
                <a:cs typeface="Verdana"/>
              </a:rPr>
              <a:t> </a:t>
            </a:r>
            <a:r>
              <a:rPr sz="4000" spc="-5" dirty="0">
                <a:latin typeface="Verdana"/>
                <a:cs typeface="Verdana"/>
              </a:rPr>
              <a:t>descriptions.</a:t>
            </a:r>
            <a:endParaRPr sz="4000">
              <a:latin typeface="Verdana"/>
              <a:cs typeface="Verdana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846569" y="971499"/>
            <a:ext cx="10583545" cy="9404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6000" b="1" spc="-5" dirty="0">
                <a:latin typeface="Verdana"/>
                <a:cs typeface="Verdana"/>
              </a:rPr>
              <a:t>AD </a:t>
            </a:r>
            <a:r>
              <a:rPr sz="6000" b="1" spc="-10" dirty="0">
                <a:latin typeface="Verdana"/>
                <a:cs typeface="Verdana"/>
              </a:rPr>
              <a:t>SERVICE</a:t>
            </a:r>
            <a:r>
              <a:rPr sz="6000" b="1" spc="-35" dirty="0">
                <a:latin typeface="Verdana"/>
                <a:cs typeface="Verdana"/>
              </a:rPr>
              <a:t> </a:t>
            </a:r>
            <a:r>
              <a:rPr sz="6000" b="1" spc="-10" dirty="0">
                <a:latin typeface="Verdana"/>
                <a:cs typeface="Verdana"/>
              </a:rPr>
              <a:t>PROVIDERS</a:t>
            </a:r>
            <a:endParaRPr sz="6000">
              <a:latin typeface="Verdana"/>
              <a:cs typeface="Verdan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376552" y="2393975"/>
            <a:ext cx="15930244" cy="27692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50000"/>
              </a:lnSpc>
              <a:spcBef>
                <a:spcPts val="100"/>
              </a:spcBef>
              <a:tabLst>
                <a:tab pos="11063605" algn="l"/>
              </a:tabLst>
            </a:pPr>
            <a:r>
              <a:rPr sz="4000" spc="-5" dirty="0">
                <a:latin typeface="Verdana"/>
                <a:cs typeface="Verdana"/>
              </a:rPr>
              <a:t>AD service </a:t>
            </a:r>
            <a:r>
              <a:rPr sz="4000" spc="-10" dirty="0">
                <a:latin typeface="Verdana"/>
                <a:cs typeface="Verdana"/>
              </a:rPr>
              <a:t>providers </a:t>
            </a:r>
            <a:r>
              <a:rPr sz="4000" spc="-5" dirty="0">
                <a:latin typeface="Verdana"/>
                <a:cs typeface="Verdana"/>
              </a:rPr>
              <a:t>for museums</a:t>
            </a:r>
            <a:r>
              <a:rPr sz="4000" spc="200" dirty="0">
                <a:latin typeface="Verdana"/>
                <a:cs typeface="Verdana"/>
              </a:rPr>
              <a:t> </a:t>
            </a:r>
            <a:r>
              <a:rPr sz="4000" spc="-15" dirty="0">
                <a:latin typeface="Verdana"/>
                <a:cs typeface="Verdana"/>
              </a:rPr>
              <a:t>may</a:t>
            </a:r>
            <a:r>
              <a:rPr sz="4000" spc="15" dirty="0">
                <a:latin typeface="Verdana"/>
                <a:cs typeface="Verdana"/>
              </a:rPr>
              <a:t> </a:t>
            </a:r>
            <a:r>
              <a:rPr sz="4000" spc="-5" dirty="0">
                <a:latin typeface="Verdana"/>
                <a:cs typeface="Verdana"/>
              </a:rPr>
              <a:t>be	</a:t>
            </a:r>
            <a:r>
              <a:rPr sz="4000" spc="-15" dirty="0">
                <a:latin typeface="Verdana"/>
                <a:cs typeface="Verdana"/>
              </a:rPr>
              <a:t>private </a:t>
            </a:r>
            <a:r>
              <a:rPr sz="4000" spc="-5" dirty="0">
                <a:latin typeface="Verdana"/>
                <a:cs typeface="Verdana"/>
              </a:rPr>
              <a:t>companies,  media </a:t>
            </a:r>
            <a:r>
              <a:rPr sz="4000" spc="-10" dirty="0">
                <a:latin typeface="Verdana"/>
                <a:cs typeface="Verdana"/>
              </a:rPr>
              <a:t>bodies, freelance </a:t>
            </a:r>
            <a:r>
              <a:rPr sz="4000" spc="-5" dirty="0">
                <a:latin typeface="Verdana"/>
                <a:cs typeface="Verdana"/>
              </a:rPr>
              <a:t>individuals, </a:t>
            </a:r>
            <a:r>
              <a:rPr sz="4000" spc="-10" dirty="0">
                <a:latin typeface="Verdana"/>
                <a:cs typeface="Verdana"/>
              </a:rPr>
              <a:t>project organisers, etc.  </a:t>
            </a:r>
            <a:r>
              <a:rPr sz="4000" spc="-5" dirty="0">
                <a:latin typeface="Verdana"/>
                <a:cs typeface="Verdana"/>
              </a:rPr>
              <a:t>and it is </a:t>
            </a:r>
            <a:r>
              <a:rPr sz="4000" spc="-10" dirty="0">
                <a:latin typeface="Verdana"/>
                <a:cs typeface="Verdana"/>
              </a:rPr>
              <a:t>they who provide the </a:t>
            </a:r>
            <a:r>
              <a:rPr sz="4000" spc="-5" dirty="0">
                <a:latin typeface="Verdana"/>
                <a:cs typeface="Verdana"/>
              </a:rPr>
              <a:t>personnel and </a:t>
            </a:r>
            <a:r>
              <a:rPr sz="4000" spc="-10" dirty="0">
                <a:latin typeface="Verdana"/>
                <a:cs typeface="Verdana"/>
              </a:rPr>
              <a:t>the</a:t>
            </a:r>
            <a:r>
              <a:rPr sz="4000" spc="265" dirty="0">
                <a:latin typeface="Verdana"/>
                <a:cs typeface="Verdana"/>
              </a:rPr>
              <a:t> </a:t>
            </a:r>
            <a:r>
              <a:rPr sz="4000" spc="-10" dirty="0">
                <a:latin typeface="Verdana"/>
                <a:cs typeface="Verdana"/>
              </a:rPr>
              <a:t>product.</a:t>
            </a:r>
            <a:endParaRPr sz="4000">
              <a:latin typeface="Verdana"/>
              <a:cs typeface="Verdana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7905750">
              <a:lnSpc>
                <a:spcPct val="100000"/>
              </a:lnSpc>
              <a:spcBef>
                <a:spcPts val="100"/>
              </a:spcBef>
            </a:pPr>
            <a:r>
              <a:rPr spc="-10" dirty="0"/>
              <a:t>AUDIO</a:t>
            </a:r>
            <a:r>
              <a:rPr spc="-45" dirty="0"/>
              <a:t> </a:t>
            </a:r>
            <a:r>
              <a:rPr spc="-5" dirty="0"/>
              <a:t>DESCRIBERS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1376552" y="2393975"/>
            <a:ext cx="15928975" cy="1854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50000"/>
              </a:lnSpc>
              <a:spcBef>
                <a:spcPts val="100"/>
              </a:spcBef>
            </a:pPr>
            <a:r>
              <a:rPr sz="4000" spc="-10" dirty="0">
                <a:latin typeface="Verdana"/>
                <a:cs typeface="Verdana"/>
              </a:rPr>
              <a:t>Clearly the </a:t>
            </a:r>
            <a:r>
              <a:rPr sz="4000" spc="-5" dirty="0">
                <a:latin typeface="Verdana"/>
                <a:cs typeface="Verdana"/>
              </a:rPr>
              <a:t>audio </a:t>
            </a:r>
            <a:r>
              <a:rPr sz="4000" spc="-10" dirty="0">
                <a:latin typeface="Verdana"/>
                <a:cs typeface="Verdana"/>
              </a:rPr>
              <a:t>describer </a:t>
            </a:r>
            <a:r>
              <a:rPr sz="4000" spc="-5" dirty="0">
                <a:latin typeface="Verdana"/>
                <a:cs typeface="Verdana"/>
              </a:rPr>
              <a:t>him or </a:t>
            </a:r>
            <a:r>
              <a:rPr sz="4000" spc="-10" dirty="0">
                <a:latin typeface="Verdana"/>
                <a:cs typeface="Verdana"/>
              </a:rPr>
              <a:t>herself </a:t>
            </a:r>
            <a:r>
              <a:rPr sz="4000" spc="-5" dirty="0">
                <a:latin typeface="Verdana"/>
                <a:cs typeface="Verdana"/>
              </a:rPr>
              <a:t>is a </a:t>
            </a:r>
            <a:r>
              <a:rPr sz="4000" spc="-15" dirty="0">
                <a:latin typeface="Verdana"/>
                <a:cs typeface="Verdana"/>
              </a:rPr>
              <a:t>key </a:t>
            </a:r>
            <a:r>
              <a:rPr sz="4000" spc="-10" dirty="0">
                <a:latin typeface="Verdana"/>
                <a:cs typeface="Verdana"/>
              </a:rPr>
              <a:t>stakeholder  </a:t>
            </a:r>
            <a:r>
              <a:rPr sz="4000" spc="-15" dirty="0">
                <a:latin typeface="Verdana"/>
                <a:cs typeface="Verdana"/>
              </a:rPr>
              <a:t>in </a:t>
            </a:r>
            <a:r>
              <a:rPr sz="4000" spc="-10" dirty="0">
                <a:latin typeface="Verdana"/>
                <a:cs typeface="Verdana"/>
              </a:rPr>
              <a:t>the process </a:t>
            </a:r>
            <a:r>
              <a:rPr sz="4000" spc="-5" dirty="0">
                <a:latin typeface="Verdana"/>
                <a:cs typeface="Verdana"/>
              </a:rPr>
              <a:t>of </a:t>
            </a:r>
            <a:r>
              <a:rPr sz="4000" spc="-10" dirty="0">
                <a:latin typeface="Verdana"/>
                <a:cs typeface="Verdana"/>
              </a:rPr>
              <a:t>providing </a:t>
            </a:r>
            <a:r>
              <a:rPr sz="4000" spc="-5" dirty="0">
                <a:latin typeface="Verdana"/>
                <a:cs typeface="Verdana"/>
              </a:rPr>
              <a:t>access for</a:t>
            </a:r>
            <a:r>
              <a:rPr sz="4000" spc="245" dirty="0">
                <a:latin typeface="Verdana"/>
                <a:cs typeface="Verdana"/>
              </a:rPr>
              <a:t> </a:t>
            </a:r>
            <a:r>
              <a:rPr sz="4000" spc="-10" dirty="0">
                <a:latin typeface="Verdana"/>
                <a:cs typeface="Verdana"/>
              </a:rPr>
              <a:t>PSL.</a:t>
            </a:r>
            <a:endParaRPr sz="4000">
              <a:latin typeface="Verdana"/>
              <a:cs typeface="Verdana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00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524</Words>
  <Application>Microsoft Office PowerPoint</Application>
  <PresentationFormat>Personalització</PresentationFormat>
  <Paragraphs>57</Paragraphs>
  <Slides>19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Títols de les diapositives</vt:lpstr>
      </vt:variant>
      <vt:variant>
        <vt:i4>19</vt:i4>
      </vt:variant>
    </vt:vector>
  </HeadingPairs>
  <TitlesOfParts>
    <vt:vector size="20" baseType="lpstr">
      <vt:lpstr>Office Theme</vt:lpstr>
      <vt:lpstr>STAKEHOLDERS</vt:lpstr>
      <vt:lpstr>Presentació del PowerPoint</vt:lpstr>
      <vt:lpstr>Presentació del PowerPoint</vt:lpstr>
      <vt:lpstr>Presentació del PowerPoint</vt:lpstr>
      <vt:lpstr>MUSEUM AD STAKEHOLDERS</vt:lpstr>
      <vt:lpstr>MUSEUM AD STAKEHOLDERS</vt:lpstr>
      <vt:lpstr>Presentació del PowerPoint</vt:lpstr>
      <vt:lpstr>Presentació del PowerPoint</vt:lpstr>
      <vt:lpstr>AUDIO DESCRIBERS</vt:lpstr>
      <vt:lpstr>Presentació del PowerPoint</vt:lpstr>
      <vt:lpstr>Presentació del PowerPoint</vt:lpstr>
      <vt:lpstr>Presentació del PowerPoint</vt:lpstr>
      <vt:lpstr>GOVERNMENT</vt:lpstr>
      <vt:lpstr>Presentació del PowerPoint</vt:lpstr>
      <vt:lpstr>Presentació del PowerPoint</vt:lpstr>
      <vt:lpstr>Presentació del PowerPoint</vt:lpstr>
      <vt:lpstr>STAKEHOLDERS</vt:lpstr>
      <vt:lpstr>Presentació del PowerPoint</vt:lpstr>
      <vt:lpstr>Presentació del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Stakeholders</dc:title>
  <dc:creator>Roberto Perego</dc:creator>
  <cp:lastModifiedBy>1228835</cp:lastModifiedBy>
  <cp:revision>1</cp:revision>
  <dcterms:created xsi:type="dcterms:W3CDTF">2019-02-18T13:12:22Z</dcterms:created>
  <dcterms:modified xsi:type="dcterms:W3CDTF">2019-02-18T13:12:50Z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2018-11-30T00:00:00Z</vt:filetime>
  </property>
  <property fmtid="{D5CDD505-2E9C-101B-9397-08002B2CF9AE}" pid="3" name="Creator">
    <vt:lpwstr>Microsoft® PowerPoint® 2016</vt:lpwstr>
  </property>
  <property fmtid="{D5CDD505-2E9C-101B-9397-08002B2CF9AE}" pid="4" name="LastSaved">
    <vt:filetime>2019-02-18T00:00:00Z</vt:filetime>
  </property>
</Properties>
</file>