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dia/audio10.wav" ContentType="audio/wav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321" r:id="rId2"/>
    <p:sldId id="286" r:id="rId3"/>
    <p:sldId id="301" r:id="rId4"/>
    <p:sldId id="302" r:id="rId5"/>
    <p:sldId id="306" r:id="rId6"/>
    <p:sldId id="307" r:id="rId7"/>
    <p:sldId id="308" r:id="rId8"/>
    <p:sldId id="309" r:id="rId9"/>
    <p:sldId id="310" r:id="rId10"/>
    <p:sldId id="311" r:id="rId11"/>
    <p:sldId id="312" r:id="rId12"/>
    <p:sldId id="313" r:id="rId13"/>
    <p:sldId id="314" r:id="rId14"/>
    <p:sldId id="315" r:id="rId15"/>
    <p:sldId id="317" r:id="rId16"/>
    <p:sldId id="316" r:id="rId17"/>
    <p:sldId id="318" r:id="rId18"/>
    <p:sldId id="319" r:id="rId19"/>
    <p:sldId id="320" r:id="rId20"/>
    <p:sldId id="322" r:id="rId21"/>
    <p:sldId id="323" r:id="rId22"/>
    <p:sldId id="324" r:id="rId23"/>
  </p:sldIdLst>
  <p:sldSz cx="18288000" cy="10287000"/>
  <p:notesSz cx="6858000" cy="9144000"/>
  <p:defaultTextStyle>
    <a:defPPr>
      <a:defRPr lang="it-IT"/>
    </a:defPPr>
    <a:lvl1pPr marL="0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A0DA"/>
    <a:srgbClr val="BBDBE7"/>
    <a:srgbClr val="91C6D8"/>
    <a:srgbClr val="904895"/>
    <a:srgbClr val="584394"/>
    <a:srgbClr val="EFB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9" autoAdjust="0"/>
    <p:restoredTop sz="80826" autoAdjust="0"/>
  </p:normalViewPr>
  <p:slideViewPr>
    <p:cSldViewPr snapToGrid="0">
      <p:cViewPr>
        <p:scale>
          <a:sx n="66" d="100"/>
          <a:sy n="66" d="100"/>
        </p:scale>
        <p:origin x="540" y="312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-387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529F9-667F-49CF-90FA-DBAFEF77422F}" type="datetimeFigureOut">
              <a:rPr lang="en" smtClean="0"/>
              <a:pPr/>
              <a:t>2/18/2019</a:t>
            </a:fld>
            <a:endParaRPr lang="en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899A5-C3DB-4C67-B6CC-0B57A984DF1A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15025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B3C98-8E39-4484-9693-3AACC2228585}" type="datetimeFigureOut">
              <a:rPr lang="it-IT" smtClean="0"/>
              <a:pPr/>
              <a:t>18/02/2019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11B04-AA2C-4B47-B204-C38B51CC87E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1390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13006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70300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69433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4659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46597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2.gi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2.gi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2.gif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2.gi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presenter’s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8528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29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47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00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96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05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40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2" y="6131588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4050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3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7" y="8951767"/>
            <a:ext cx="13716000" cy="682901"/>
          </a:xfrm>
          <a:prstGeom prst="rect">
            <a:avLst/>
          </a:prstGeom>
        </p:spPr>
        <p:txBody>
          <a:bodyPr vert="horz" lIns="137160" tIns="68580" rIns="137160" bIns="6858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University of Trieste, Via </a:t>
            </a:r>
            <a:r>
              <a:rPr lang="en-US" sz="900" dirty="0" err="1">
                <a:latin typeface="+mn-lt"/>
              </a:rPr>
              <a:t>Filzi</a:t>
            </a:r>
            <a:r>
              <a:rPr lang="en-US" sz="900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Project </a:t>
            </a:r>
            <a:r>
              <a:rPr lang="en-US" sz="900" dirty="0" err="1">
                <a:latin typeface="+mn-lt"/>
              </a:rPr>
              <a:t>numberStudies</a:t>
            </a:r>
            <a:r>
              <a:rPr lang="en-US" sz="900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1200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6000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0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72" y="647379"/>
            <a:ext cx="16672263" cy="1135047"/>
          </a:xfrm>
          <a:prstGeom prst="rect">
            <a:avLst/>
          </a:prstGeom>
        </p:spPr>
        <p:txBody>
          <a:bodyPr/>
          <a:lstStyle>
            <a:lvl1pPr algn="ctr">
              <a:defRPr sz="75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the unit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405846" y="1890418"/>
            <a:ext cx="13715999" cy="14954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5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31" y="125965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4050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8"/>
            <a:ext cx="17853660" cy="10085853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4050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503504" y="3705293"/>
            <a:ext cx="13715999" cy="67747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presenter’s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  <p:sp>
        <p:nvSpPr>
          <p:cNvPr id="11" name="Segnaposto testo 25"/>
          <p:cNvSpPr>
            <a:spLocks noGrp="1"/>
          </p:cNvSpPr>
          <p:nvPr>
            <p:ph type="body" sz="quarter" idx="12" hasCustomPrompt="1"/>
          </p:nvPr>
        </p:nvSpPr>
        <p:spPr>
          <a:xfrm>
            <a:off x="2405846" y="4498127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3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presenter’s</a:t>
            </a:r>
            <a:r>
              <a:rPr lang="pl-PL" dirty="0"/>
              <a:t> </a:t>
            </a:r>
            <a:r>
              <a:rPr lang="pl-PL" dirty="0" err="1"/>
              <a:t>affiliation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70544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Outro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2" y="6131588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pl-PL" sz="4050"/>
              <a:t>Edited by: editor’s first and last name</a:t>
            </a:r>
            <a:endParaRPr lang="pl-PL" sz="4050" dirty="0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3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7" y="8951767"/>
            <a:ext cx="13716000" cy="682901"/>
          </a:xfrm>
          <a:prstGeom prst="rect">
            <a:avLst/>
          </a:prstGeom>
        </p:spPr>
        <p:txBody>
          <a:bodyPr vert="horz" lIns="137160" tIns="68580" rIns="137160" bIns="6858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University of Trieste, Via </a:t>
            </a:r>
            <a:r>
              <a:rPr lang="en-US" sz="900" dirty="0" err="1">
                <a:latin typeface="+mn-lt"/>
              </a:rPr>
              <a:t>Filzi</a:t>
            </a:r>
            <a:r>
              <a:rPr lang="en-US" sz="900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Project </a:t>
            </a:r>
            <a:r>
              <a:rPr lang="en-US" sz="900" dirty="0" err="1">
                <a:latin typeface="+mn-lt"/>
              </a:rPr>
              <a:t>numberStudies</a:t>
            </a:r>
            <a:r>
              <a:rPr lang="en-US" sz="900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1200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6000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0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72" y="647379"/>
            <a:ext cx="16166237" cy="1135047"/>
          </a:xfrm>
          <a:prstGeom prst="rect">
            <a:avLst/>
          </a:prstGeom>
        </p:spPr>
        <p:txBody>
          <a:bodyPr/>
          <a:lstStyle>
            <a:lvl1pPr algn="ctr">
              <a:defRPr sz="75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the unit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5996" y="1804041"/>
            <a:ext cx="13715999" cy="170291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5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x</a:t>
            </a:r>
          </a:p>
          <a:p>
            <a:pPr lvl="0"/>
            <a:r>
              <a:rPr lang="pl-PL" dirty="0"/>
              <a:t>Unit x</a:t>
            </a:r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31" y="125965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4050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8"/>
            <a:ext cx="17853660" cy="10085853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4050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192456" y="3410846"/>
            <a:ext cx="13715999" cy="674450"/>
          </a:xfrm>
          <a:prstGeom prst="rect">
            <a:avLst/>
          </a:prstGeom>
        </p:spPr>
        <p:txBody>
          <a:bodyPr/>
          <a:lstStyle>
            <a:lvl1pPr marL="0" marR="0" indent="0" algn="ctr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6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Prepared</a:t>
            </a:r>
            <a:r>
              <a:rPr lang="pl-PL" dirty="0"/>
              <a:t> by: </a:t>
            </a:r>
            <a:r>
              <a:rPr lang="pl-PL" dirty="0" err="1"/>
              <a:t>Author’s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12" name="Segnaposto testo 25"/>
          <p:cNvSpPr>
            <a:spLocks noGrp="1"/>
          </p:cNvSpPr>
          <p:nvPr>
            <p:ph type="body" sz="quarter" idx="12" hasCustomPrompt="1"/>
          </p:nvPr>
        </p:nvSpPr>
        <p:spPr>
          <a:xfrm>
            <a:off x="2250490" y="4760015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Authors</a:t>
            </a:r>
            <a:r>
              <a:rPr lang="pl-PL" dirty="0"/>
              <a:t>’ </a:t>
            </a:r>
            <a:r>
              <a:rPr lang="pl-PL" dirty="0" err="1"/>
              <a:t>affiliation</a:t>
            </a:r>
            <a:endParaRPr lang="it-IT" dirty="0"/>
          </a:p>
        </p:txBody>
      </p:sp>
      <p:sp>
        <p:nvSpPr>
          <p:cNvPr id="13" name="Segnaposto testo 25"/>
          <p:cNvSpPr>
            <a:spLocks noGrp="1"/>
          </p:cNvSpPr>
          <p:nvPr>
            <p:ph type="body" sz="quarter" idx="13" hasCustomPrompt="1"/>
          </p:nvPr>
        </p:nvSpPr>
        <p:spPr>
          <a:xfrm>
            <a:off x="2192456" y="4050262"/>
            <a:ext cx="13715999" cy="674450"/>
          </a:xfrm>
          <a:prstGeom prst="rect">
            <a:avLst/>
          </a:prstGeom>
        </p:spPr>
        <p:txBody>
          <a:bodyPr/>
          <a:lstStyle>
            <a:lvl1pPr marL="0" marR="0" indent="0" algn="ctr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6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edited</a:t>
            </a:r>
            <a:r>
              <a:rPr lang="pl-PL" dirty="0"/>
              <a:t> by: </a:t>
            </a:r>
            <a:r>
              <a:rPr lang="pl-PL" dirty="0" err="1"/>
              <a:t>editor’s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pl-PL" dirty="0"/>
          </a:p>
          <a:p>
            <a:pPr lvl="0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82971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14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464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000"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4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80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63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3828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power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2" name="Obraz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05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30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89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29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audio" Target="../media/audio1.wav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audio" Target="../media/audio10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4353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62" r:id="rId4"/>
    <p:sldLayoutId id="2147483659" r:id="rId5"/>
    <p:sldLayoutId id="2147483661" r:id="rId6"/>
    <p:sldLayoutId id="2147483675" r:id="rId7"/>
    <p:sldLayoutId id="2147483676" r:id="rId8"/>
    <p:sldLayoutId id="2147483677" r:id="rId9"/>
    <p:sldLayoutId id="2147483690" r:id="rId10"/>
    <p:sldLayoutId id="2147483691" r:id="rId11"/>
    <p:sldLayoutId id="2147483692" r:id="rId12"/>
    <p:sldLayoutId id="2147483735" r:id="rId13"/>
    <p:sldLayoutId id="2147483736" r:id="rId14"/>
    <p:sldLayoutId id="2147483737" r:id="rId15"/>
    <p:sldLayoutId id="2147483738" r:id="rId16"/>
    <p:sldLayoutId id="2147483739" r:id="rId17"/>
    <p:sldLayoutId id="2147483740" r:id="rId18"/>
    <p:sldLayoutId id="2147483741" r:id="rId19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1" name="click.wav"/>
          </p:stSnd>
        </p:sndAc>
      </p:transition>
    </mc:Choice>
    <mc:Fallback xmlns="">
      <p:transition spd="slow">
        <p:sndAc>
          <p:stSnd>
            <p:snd r:embed="rId22" name="click.wav"/>
          </p:stSnd>
        </p:sndAc>
      </p:transition>
    </mc:Fallback>
  </mc:AlternateContent>
  <p:txStyles>
    <p:titleStyle>
      <a:lvl1pPr algn="l" defTabSz="1122094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0524" indent="-280524" algn="l" defTabSz="1122094" rtl="0" eaLnBrk="1" latinLnBrk="0" hangingPunct="1">
        <a:lnSpc>
          <a:spcPct val="90000"/>
        </a:lnSpc>
        <a:spcBef>
          <a:spcPts val="1227"/>
        </a:spcBef>
        <a:buFont typeface="Arial" panose="020B0604020202020204" pitchFamily="34" charset="0"/>
        <a:buChar char="•"/>
        <a:defRPr sz="3436" kern="1200">
          <a:solidFill>
            <a:schemeClr val="tx1"/>
          </a:solidFill>
          <a:latin typeface="+mn-lt"/>
          <a:ea typeface="+mn-ea"/>
          <a:cs typeface="+mn-cs"/>
        </a:defRPr>
      </a:lvl1pPr>
      <a:lvl2pPr marL="84157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945" kern="1200">
          <a:solidFill>
            <a:schemeClr val="tx1"/>
          </a:solidFill>
          <a:latin typeface="+mn-lt"/>
          <a:ea typeface="+mn-ea"/>
          <a:cs typeface="+mn-cs"/>
        </a:defRPr>
      </a:lvl2pPr>
      <a:lvl3pPr marL="1402617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454" kern="1200">
          <a:solidFill>
            <a:schemeClr val="tx1"/>
          </a:solidFill>
          <a:latin typeface="+mn-lt"/>
          <a:ea typeface="+mn-ea"/>
          <a:cs typeface="+mn-cs"/>
        </a:defRPr>
      </a:lvl3pPr>
      <a:lvl4pPr marL="196366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52471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3085759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64680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4207852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768901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1pPr>
      <a:lvl2pPr marL="56104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2pPr>
      <a:lvl3pPr marL="1122094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3pPr>
      <a:lvl4pPr marL="168314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24418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280523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366281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3927329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48837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4" Type="http://schemas.openxmlformats.org/officeDocument/2006/relationships/audio" Target="../media/audio10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Relationship Id="rId4" Type="http://schemas.openxmlformats.org/officeDocument/2006/relationships/audio" Target="../media/audio10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Relationship Id="rId4" Type="http://schemas.openxmlformats.org/officeDocument/2006/relationships/audio" Target="NUL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dirty="0" smtClean="0"/>
              <a:t>AD directions</a:t>
            </a:r>
            <a:endParaRPr lang="en-GB" sz="66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Module </a:t>
            </a:r>
            <a:r>
              <a:rPr lang="en-GB" sz="4000" dirty="0" smtClean="0"/>
              <a:t>4</a:t>
            </a:r>
            <a:endParaRPr lang="en-GB" sz="4000" dirty="0"/>
          </a:p>
          <a:p>
            <a:r>
              <a:rPr lang="en-GB" sz="4000" dirty="0"/>
              <a:t>Unit </a:t>
            </a:r>
            <a:r>
              <a:rPr lang="en-GB" sz="4000" dirty="0" smtClean="0"/>
              <a:t>6</a:t>
            </a:r>
            <a:endParaRPr lang="en-GB" sz="4000" dirty="0"/>
          </a:p>
        </p:txBody>
      </p:sp>
      <p:sp>
        <p:nvSpPr>
          <p:cNvPr id="8" name="Symbol zastępczy tekstu 7"/>
          <p:cNvSpPr>
            <a:spLocks noGrp="1"/>
          </p:cNvSpPr>
          <p:nvPr>
            <p:ph type="body" sz="quarter" idx="11"/>
          </p:nvPr>
        </p:nvSpPr>
        <p:spPr>
          <a:xfrm>
            <a:off x="1315573" y="3603243"/>
            <a:ext cx="16091859" cy="677471"/>
          </a:xfrm>
        </p:spPr>
        <p:txBody>
          <a:bodyPr>
            <a:normAutofit/>
          </a:bodyPr>
          <a:lstStyle/>
          <a:p>
            <a:r>
              <a:rPr lang="en-GB" sz="3500" dirty="0" smtClean="0"/>
              <a:t>Chris </a:t>
            </a:r>
            <a:r>
              <a:rPr lang="en-GB" sz="3500" dirty="0" err="1" smtClean="0"/>
              <a:t>taylor</a:t>
            </a:r>
            <a:endParaRPr lang="en-GB" sz="3500" dirty="0"/>
          </a:p>
        </p:txBody>
      </p:sp>
      <p:sp>
        <p:nvSpPr>
          <p:cNvPr id="9" name="Symbol zastępczy tekstu 8"/>
          <p:cNvSpPr>
            <a:spLocks noGrp="1"/>
          </p:cNvSpPr>
          <p:nvPr>
            <p:ph type="body" sz="quarter" idx="12"/>
          </p:nvPr>
        </p:nvSpPr>
        <p:spPr>
          <a:xfrm>
            <a:off x="2286000" y="4444163"/>
            <a:ext cx="13715999" cy="674450"/>
          </a:xfrm>
        </p:spPr>
        <p:txBody>
          <a:bodyPr>
            <a:normAutofit/>
          </a:bodyPr>
          <a:lstStyle/>
          <a:p>
            <a:r>
              <a:rPr lang="en-GB" sz="3500" dirty="0" smtClean="0"/>
              <a:t>University of </a:t>
            </a:r>
            <a:r>
              <a:rPr lang="en-GB" sz="3500" dirty="0" err="1" smtClean="0"/>
              <a:t>trieste</a:t>
            </a:r>
            <a:endParaRPr lang="en-GB" sz="3500" dirty="0"/>
          </a:p>
        </p:txBody>
      </p:sp>
    </p:spTree>
    <p:extLst>
      <p:ext uri="{BB962C8B-B14F-4D97-AF65-F5344CB8AC3E}">
        <p14:creationId xmlns:p14="http://schemas.microsoft.com/office/powerpoint/2010/main" val="2963842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facilities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000" dirty="0" smtClean="0"/>
              <a:t>	As well as the exhibits, the person with sight loss needs to locate the ancillary facilities – information desk, toilets, café, bookshop, etc.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3368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providing directions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dirty="0" smtClean="0"/>
              <a:t>	You need to implement strategies for </a:t>
            </a:r>
            <a:r>
              <a:rPr lang="en-US" dirty="0" err="1" smtClean="0"/>
              <a:t>prioritising</a:t>
            </a:r>
            <a:r>
              <a:rPr lang="en-US" dirty="0" smtClean="0"/>
              <a:t> and </a:t>
            </a:r>
            <a:r>
              <a:rPr lang="en-US" dirty="0" err="1" smtClean="0"/>
              <a:t>organising</a:t>
            </a:r>
            <a:r>
              <a:rPr lang="en-US" dirty="0" smtClean="0"/>
              <a:t> information in AD including directions.</a:t>
            </a:r>
            <a:endParaRPr lang="en-US" sz="4000" dirty="0" smtClean="0"/>
          </a:p>
          <a:p>
            <a:pPr>
              <a:buNone/>
            </a:pPr>
            <a:r>
              <a:rPr lang="en-US" dirty="0" smtClean="0"/>
              <a:t>	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3368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Audio guide with directions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000" dirty="0" smtClean="0"/>
              <a:t>	Firstly establish the points of departure and arrival and explain the current positioning.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3368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Moving around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000" dirty="0" smtClean="0"/>
              <a:t>	Decide whether to use measurements (go ahead 10 </a:t>
            </a:r>
            <a:r>
              <a:rPr lang="en-US" sz="4000" dirty="0" err="1" smtClean="0"/>
              <a:t>metres</a:t>
            </a:r>
            <a:r>
              <a:rPr lang="en-US" sz="4000" dirty="0" smtClean="0"/>
              <a:t>) or steps (take five steps to the right).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3368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Position relative to the exhibit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/>
              <a:t>Make clear how the person with sight loss is positioned before an exhibit (from the front, back, side).</a:t>
            </a:r>
            <a:endParaRPr lang="en-US" sz="4000" dirty="0" smtClean="0"/>
          </a:p>
          <a:p>
            <a:pPr>
              <a:buNone/>
            </a:pPr>
            <a:r>
              <a:rPr lang="en-US" dirty="0" smtClean="0"/>
              <a:t>	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3368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err="1" smtClean="0"/>
              <a:t>manoeuvring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000" dirty="0" smtClean="0"/>
              <a:t>	Be careful to be accurate when indicating changes of direction (after five </a:t>
            </a:r>
            <a:r>
              <a:rPr lang="en-US" sz="4000" dirty="0" err="1" smtClean="0"/>
              <a:t>metres</a:t>
            </a:r>
            <a:r>
              <a:rPr lang="en-US" sz="4000" dirty="0" smtClean="0"/>
              <a:t>, turn right) (turn left as you enter Room 14).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3368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Larger buildings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000" dirty="0" smtClean="0"/>
              <a:t>	Buildings with several floors need special attention (take the lift to the fourth floor; the stairs to the second floor are in front of you – take the first flight of ten steps, then turn right to take the second flight of fifteen steps).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3368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Outdoor directions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000" dirty="0" smtClean="0"/>
              <a:t>	When outside, for example in the park of a large museum, the distances are greater and indications such as ‘go ahead 115 </a:t>
            </a:r>
            <a:r>
              <a:rPr lang="en-US" sz="4000" dirty="0" err="1" smtClean="0"/>
              <a:t>metres’</a:t>
            </a:r>
            <a:r>
              <a:rPr lang="en-US" sz="4000" dirty="0" smtClean="0"/>
              <a:t> not very helpful.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3368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busy museums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000" dirty="0" smtClean="0"/>
              <a:t>	The above considerations are valid guidelines for the creating of audio guides that can be used autonomously by PSL in many museum environments….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3368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In busy museums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000" dirty="0" smtClean="0"/>
              <a:t>… However, in well-known, well-attended institutions such as the British </a:t>
            </a:r>
            <a:r>
              <a:rPr lang="en-US" dirty="0" smtClean="0"/>
              <a:t>M</a:t>
            </a:r>
            <a:r>
              <a:rPr lang="en-US" sz="4000" dirty="0" smtClean="0"/>
              <a:t>useum, the enormous crowds make it impossible for people with sight loss to navigate comfortably.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3368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directions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it-IT" dirty="0" smtClean="0"/>
              <a:t>	</a:t>
            </a:r>
            <a:r>
              <a:rPr lang="it-IT" dirty="0" err="1" smtClean="0"/>
              <a:t>If</a:t>
            </a:r>
            <a:r>
              <a:rPr lang="it-IT" dirty="0" smtClean="0"/>
              <a:t> a </a:t>
            </a:r>
            <a:r>
              <a:rPr lang="it-IT" dirty="0" err="1" smtClean="0"/>
              <a:t>person</a:t>
            </a:r>
            <a:r>
              <a:rPr lang="it-IT" dirty="0" smtClean="0"/>
              <a:t> </a:t>
            </a:r>
            <a:r>
              <a:rPr lang="it-IT" dirty="0" err="1" smtClean="0"/>
              <a:t>with</a:t>
            </a:r>
            <a:r>
              <a:rPr lang="it-IT" dirty="0" smtClean="0"/>
              <a:t> </a:t>
            </a:r>
            <a:r>
              <a:rPr lang="it-IT" dirty="0" err="1" smtClean="0"/>
              <a:t>sight</a:t>
            </a:r>
            <a:r>
              <a:rPr lang="it-IT" dirty="0" smtClean="0"/>
              <a:t> loss </a:t>
            </a:r>
            <a:r>
              <a:rPr lang="it-IT" dirty="0" err="1" smtClean="0"/>
              <a:t>visits</a:t>
            </a:r>
            <a:r>
              <a:rPr lang="it-IT" dirty="0" smtClean="0"/>
              <a:t> a </a:t>
            </a:r>
            <a:r>
              <a:rPr lang="it-IT" dirty="0" err="1" smtClean="0"/>
              <a:t>museum</a:t>
            </a:r>
            <a:r>
              <a:rPr lang="it-IT" dirty="0" smtClean="0"/>
              <a:t>, he or </a:t>
            </a:r>
            <a:r>
              <a:rPr lang="it-IT" dirty="0" err="1" smtClean="0"/>
              <a:t>she</a:t>
            </a:r>
            <a:r>
              <a:rPr lang="it-IT" dirty="0" smtClean="0"/>
              <a:t> </a:t>
            </a:r>
            <a:r>
              <a:rPr lang="it-IT" dirty="0" err="1" smtClean="0"/>
              <a:t>will</a:t>
            </a:r>
            <a:r>
              <a:rPr lang="it-IT" dirty="0" smtClean="0"/>
              <a:t> </a:t>
            </a:r>
            <a:r>
              <a:rPr lang="it-IT" dirty="0" err="1" smtClean="0"/>
              <a:t>need</a:t>
            </a:r>
            <a:r>
              <a:rPr lang="it-IT" dirty="0" smtClean="0"/>
              <a:t> to be </a:t>
            </a:r>
            <a:r>
              <a:rPr lang="it-IT" dirty="0" err="1" smtClean="0"/>
              <a:t>able</a:t>
            </a:r>
            <a:r>
              <a:rPr lang="it-IT" dirty="0" smtClean="0"/>
              <a:t> to </a:t>
            </a:r>
            <a:r>
              <a:rPr lang="it-IT" dirty="0" err="1" smtClean="0"/>
              <a:t>move</a:t>
            </a:r>
            <a:r>
              <a:rPr lang="it-IT" dirty="0" smtClean="0"/>
              <a:t> </a:t>
            </a:r>
            <a:r>
              <a:rPr lang="it-IT" dirty="0" err="1" smtClean="0"/>
              <a:t>around</a:t>
            </a:r>
            <a:r>
              <a:rPr lang="it-IT" dirty="0" smtClean="0"/>
              <a:t> the </a:t>
            </a:r>
            <a:r>
              <a:rPr lang="it-IT" dirty="0" err="1" smtClean="0"/>
              <a:t>space</a:t>
            </a:r>
            <a:r>
              <a:rPr lang="it-IT" dirty="0" smtClean="0"/>
              <a:t> in </a:t>
            </a:r>
            <a:r>
              <a:rPr lang="it-IT" dirty="0" err="1" smtClean="0"/>
              <a:t>order</a:t>
            </a:r>
            <a:r>
              <a:rPr lang="it-IT" dirty="0" smtClean="0"/>
              <a:t> to </a:t>
            </a:r>
            <a:r>
              <a:rPr lang="it-IT" dirty="0" err="1" smtClean="0"/>
              <a:t>f</a:t>
            </a:r>
            <a:r>
              <a:rPr lang="it-IT" sz="4000" dirty="0" err="1" smtClean="0"/>
              <a:t>ollow</a:t>
            </a:r>
            <a:r>
              <a:rPr lang="it-IT" sz="4000" dirty="0" smtClean="0"/>
              <a:t> a </a:t>
            </a:r>
            <a:r>
              <a:rPr lang="it-IT" sz="4000" dirty="0" err="1" smtClean="0"/>
              <a:t>prescribed</a:t>
            </a:r>
            <a:r>
              <a:rPr lang="it-IT" sz="4000" dirty="0" smtClean="0"/>
              <a:t> </a:t>
            </a:r>
            <a:r>
              <a:rPr lang="it-IT" sz="4000" dirty="0" err="1" smtClean="0"/>
              <a:t>route</a:t>
            </a:r>
            <a:r>
              <a:rPr lang="it-IT" sz="4000" dirty="0" smtClean="0"/>
              <a:t>.</a:t>
            </a:r>
            <a:endParaRPr lang="pl-PL" sz="4000" dirty="0"/>
          </a:p>
        </p:txBody>
      </p:sp>
    </p:spTree>
    <p:extLst>
      <p:ext uri="{BB962C8B-B14F-4D97-AF65-F5344CB8AC3E}">
        <p14:creationId xmlns:p14="http://schemas.microsoft.com/office/powerpoint/2010/main" val="356900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ytuł 5"/>
          <p:cNvSpPr>
            <a:spLocks noGrp="1"/>
          </p:cNvSpPr>
          <p:nvPr>
            <p:ph type="title"/>
          </p:nvPr>
        </p:nvSpPr>
        <p:spPr>
          <a:xfrm>
            <a:off x="1025372" y="647379"/>
            <a:ext cx="16672263" cy="1135047"/>
          </a:xfrm>
        </p:spPr>
        <p:txBody>
          <a:bodyPr>
            <a:normAutofit/>
          </a:bodyPr>
          <a:lstStyle/>
          <a:p>
            <a:r>
              <a:rPr lang="en-GB" sz="6600" dirty="0" smtClean="0"/>
              <a:t>AD directions</a:t>
            </a:r>
            <a:endParaRPr lang="en-GB" sz="6600" dirty="0"/>
          </a:p>
        </p:txBody>
      </p:sp>
      <p:sp>
        <p:nvSpPr>
          <p:cNvPr id="15" name="Symbol zastępczy tekstu 6"/>
          <p:cNvSpPr>
            <a:spLocks noGrp="1"/>
          </p:cNvSpPr>
          <p:nvPr>
            <p:ph type="body" sz="quarter" idx="10"/>
          </p:nvPr>
        </p:nvSpPr>
        <p:spPr>
          <a:xfrm>
            <a:off x="2405846" y="1890418"/>
            <a:ext cx="13715999" cy="1495412"/>
          </a:xfrm>
        </p:spPr>
        <p:txBody>
          <a:bodyPr>
            <a:normAutofit/>
          </a:bodyPr>
          <a:lstStyle/>
          <a:p>
            <a:r>
              <a:rPr lang="en-GB" sz="4000" dirty="0"/>
              <a:t>Module </a:t>
            </a:r>
            <a:r>
              <a:rPr lang="en-GB" sz="4000" dirty="0" smtClean="0"/>
              <a:t>4</a:t>
            </a:r>
            <a:endParaRPr lang="en-GB" sz="4000" dirty="0"/>
          </a:p>
          <a:p>
            <a:r>
              <a:rPr lang="en-GB" sz="4000" dirty="0"/>
              <a:t>Unit </a:t>
            </a:r>
            <a:r>
              <a:rPr lang="en-GB" sz="4000" dirty="0" smtClean="0"/>
              <a:t>6</a:t>
            </a:r>
            <a:endParaRPr lang="en-GB" sz="4000" dirty="0"/>
          </a:p>
        </p:txBody>
      </p:sp>
      <p:sp>
        <p:nvSpPr>
          <p:cNvPr id="16" name="Symbol zastępczy tekstu 7"/>
          <p:cNvSpPr>
            <a:spLocks noGrp="1"/>
          </p:cNvSpPr>
          <p:nvPr>
            <p:ph type="body" sz="quarter" idx="11"/>
          </p:nvPr>
        </p:nvSpPr>
        <p:spPr>
          <a:xfrm>
            <a:off x="1315573" y="3603243"/>
            <a:ext cx="16091859" cy="677471"/>
          </a:xfrm>
        </p:spPr>
        <p:txBody>
          <a:bodyPr>
            <a:normAutofit/>
          </a:bodyPr>
          <a:lstStyle/>
          <a:p>
            <a:r>
              <a:rPr lang="en-GB" sz="3500" dirty="0" smtClean="0"/>
              <a:t>Chris </a:t>
            </a:r>
            <a:r>
              <a:rPr lang="en-GB" sz="3500" dirty="0" err="1" smtClean="0"/>
              <a:t>taylor</a:t>
            </a:r>
            <a:endParaRPr lang="en-GB" sz="3500" dirty="0"/>
          </a:p>
        </p:txBody>
      </p:sp>
      <p:sp>
        <p:nvSpPr>
          <p:cNvPr id="17" name="Symbol zastępczy tekstu 8"/>
          <p:cNvSpPr>
            <a:spLocks noGrp="1"/>
          </p:cNvSpPr>
          <p:nvPr>
            <p:ph type="body" sz="quarter" idx="12"/>
          </p:nvPr>
        </p:nvSpPr>
        <p:spPr>
          <a:xfrm>
            <a:off x="2286000" y="4444163"/>
            <a:ext cx="13715999" cy="674450"/>
          </a:xfrm>
        </p:spPr>
        <p:txBody>
          <a:bodyPr>
            <a:normAutofit/>
          </a:bodyPr>
          <a:lstStyle/>
          <a:p>
            <a:r>
              <a:rPr lang="en-GB" sz="3500" dirty="0" smtClean="0"/>
              <a:t>University of </a:t>
            </a:r>
            <a:r>
              <a:rPr lang="en-GB" sz="3500" dirty="0" err="1" smtClean="0"/>
              <a:t>trieste</a:t>
            </a:r>
            <a:endParaRPr lang="en-GB" sz="3500" dirty="0"/>
          </a:p>
        </p:txBody>
      </p:sp>
    </p:spTree>
    <p:extLst>
      <p:ext uri="{BB962C8B-B14F-4D97-AF65-F5344CB8AC3E}">
        <p14:creationId xmlns:p14="http://schemas.microsoft.com/office/powerpoint/2010/main" val="3168488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4"/>
          <p:cNvSpPr>
            <a:spLocks noGrp="1"/>
          </p:cNvSpPr>
          <p:nvPr>
            <p:ph type="body" sz="quarter" idx="10"/>
          </p:nvPr>
        </p:nvSpPr>
        <p:spPr>
          <a:xfrm>
            <a:off x="1912446" y="580826"/>
            <a:ext cx="14763322" cy="8635363"/>
          </a:xfrm>
        </p:spPr>
        <p:txBody>
          <a:bodyPr>
            <a:noAutofit/>
          </a:bodyPr>
          <a:lstStyle/>
          <a:p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preparation of this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presentation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supported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ADLAB PRO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(Audio Description: A Laboratory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Development of a New Professional Profile),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financed by the European Union</a:t>
            </a:r>
            <a:endParaRPr lang="pl-PL" sz="4000" spc="123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 the Erasmus+ </a:t>
            </a:r>
            <a:r>
              <a:rPr lang="en-US" sz="4000" spc="123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Programme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Key Action 2 – Strategic Partnerships,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Project number:2016-1-IT02-KA203-024311. 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412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2454442" y="1381478"/>
            <a:ext cx="15011718" cy="7858774"/>
          </a:xfrm>
        </p:spPr>
        <p:txBody>
          <a:bodyPr/>
          <a:lstStyle/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information and views set out in this presentation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those of the authors and do not necessarily reflect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official opinion of the European Union</a:t>
            </a:r>
            <a:r>
              <a:rPr lang="en-US" sz="4000" spc="123" dirty="0" smtClean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Neither the European Union institutions and bodies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 any person acting on their behalf may be held responsible</a:t>
            </a:r>
            <a:r>
              <a:rPr lang="pl-PL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use which may be made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 the information contained therein.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sz="4000" spc="123" dirty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91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Guided tour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2423887"/>
            <a:ext cx="16446698" cy="529134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sz="4000" dirty="0" smtClean="0"/>
              <a:t>If a human guide is available, he or she will guide the person with sight loss from exhibit to exhibit.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12266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Without a human guide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2728687"/>
            <a:ext cx="16446698" cy="498654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dirty="0" smtClean="0"/>
              <a:t>	If no human guide is available a number of other options can be made available.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3368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Audio guide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2510971"/>
            <a:ext cx="16446698" cy="520426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sz="4000" dirty="0" smtClean="0"/>
              <a:t>An audio guide with AD can be used in autonomy by a person with sight loss, but the problem of how to navigate the museum space is now crucial.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12266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A cord guide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dirty="0" smtClean="0"/>
              <a:t>	People with sight loss can follow a route from room to room by holding a cord and listening to an audio guide explaining when a specific exhibit has been reached.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3368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Audio guide with directions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dirty="0" smtClean="0"/>
              <a:t>	An audio guide can also have built-in directions. These must be accurate and user-friendly – not a simple task!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3368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err="1" smtClean="0"/>
              <a:t>LAyout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000" dirty="0" smtClean="0"/>
              <a:t>	The layout of a museum can range from one single room to a building with several floors, mezzanine floors, extensions, outdoor sections, etc.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3368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spaces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000" dirty="0" smtClean="0"/>
              <a:t>	Rooms may be small (even cramped) or large, airy and almost empty.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3368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IMA PAGINA - TITOL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10615</TotalTime>
  <Words>161</Words>
  <Application>Microsoft Office PowerPoint</Application>
  <PresentationFormat>Personalització</PresentationFormat>
  <Paragraphs>93</Paragraphs>
  <Slides>22</Slides>
  <Notes>21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22</vt:i4>
      </vt:variant>
    </vt:vector>
  </HeadingPairs>
  <TitlesOfParts>
    <vt:vector size="23" baseType="lpstr">
      <vt:lpstr>PRIMA PAGINA - TITOLO</vt:lpstr>
      <vt:lpstr>AD directions</vt:lpstr>
      <vt:lpstr>directions</vt:lpstr>
      <vt:lpstr>Guided tour</vt:lpstr>
      <vt:lpstr>Without a human guide</vt:lpstr>
      <vt:lpstr>Audio guide</vt:lpstr>
      <vt:lpstr>A cord guide</vt:lpstr>
      <vt:lpstr>Audio guide with directions</vt:lpstr>
      <vt:lpstr>LAyout</vt:lpstr>
      <vt:lpstr>spaces</vt:lpstr>
      <vt:lpstr>facilities</vt:lpstr>
      <vt:lpstr>providing directions</vt:lpstr>
      <vt:lpstr>Audio guide with directions</vt:lpstr>
      <vt:lpstr>Moving around</vt:lpstr>
      <vt:lpstr>Position relative to the exhibit</vt:lpstr>
      <vt:lpstr>manoeuvring</vt:lpstr>
      <vt:lpstr>Larger buildings</vt:lpstr>
      <vt:lpstr>Outdoor directions</vt:lpstr>
      <vt:lpstr>busy museums</vt:lpstr>
      <vt:lpstr>In busy museums</vt:lpstr>
      <vt:lpstr>AD directions</vt:lpstr>
      <vt:lpstr>Presentació del PowerPoint</vt:lpstr>
      <vt:lpstr>Presentació del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Audio description directions</dc:title>
  <dc:creator>Marta Rial Pan</dc:creator>
  <cp:lastModifiedBy>1228835</cp:lastModifiedBy>
  <cp:revision>229</cp:revision>
  <dcterms:created xsi:type="dcterms:W3CDTF">2016-10-18T07:38:44Z</dcterms:created>
  <dcterms:modified xsi:type="dcterms:W3CDTF">2019-02-18T12:40:36Z</dcterms:modified>
</cp:coreProperties>
</file>