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16" r:id="rId2"/>
    <p:sldId id="286" r:id="rId3"/>
    <p:sldId id="305" r:id="rId4"/>
    <p:sldId id="306" r:id="rId5"/>
    <p:sldId id="307" r:id="rId6"/>
    <p:sldId id="301" r:id="rId7"/>
    <p:sldId id="302" r:id="rId8"/>
    <p:sldId id="309" r:id="rId9"/>
    <p:sldId id="310" r:id="rId10"/>
    <p:sldId id="314" r:id="rId11"/>
    <p:sldId id="311" r:id="rId12"/>
    <p:sldId id="315" r:id="rId13"/>
    <p:sldId id="312" r:id="rId14"/>
    <p:sldId id="313" r:id="rId15"/>
    <p:sldId id="317" r:id="rId16"/>
    <p:sldId id="318" r:id="rId17"/>
    <p:sldId id="319" r:id="rId18"/>
  </p:sldIdLst>
  <p:sldSz cx="18288000" cy="10287000"/>
  <p:notesSz cx="6797675" cy="9926638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7055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60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140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084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2610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392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98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9275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78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707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984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705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377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328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4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97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strategies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4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Elisa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88155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Complex adjectives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“a </a:t>
            </a:r>
            <a:r>
              <a:rPr lang="en-US" dirty="0"/>
              <a:t>prominent eyebrow </a:t>
            </a:r>
            <a:r>
              <a:rPr lang="en-US" dirty="0" smtClean="0"/>
              <a:t>ridge”</a:t>
            </a:r>
            <a:endParaRPr lang="en-US" dirty="0"/>
          </a:p>
          <a:p>
            <a:r>
              <a:rPr lang="it-IT" sz="4000" dirty="0" smtClean="0"/>
              <a:t>“</a:t>
            </a:r>
            <a:r>
              <a:rPr lang="en-US" sz="4000" dirty="0" smtClean="0"/>
              <a:t>a tiny lilac-</a:t>
            </a:r>
            <a:r>
              <a:rPr lang="en-US" sz="4000" dirty="0" err="1" smtClean="0"/>
              <a:t>coloured</a:t>
            </a:r>
            <a:r>
              <a:rPr lang="en-US" sz="4000" dirty="0" smtClean="0"/>
              <a:t> footprint </a:t>
            </a:r>
            <a:r>
              <a:rPr lang="en-US" dirty="0"/>
              <a:t>on a newborn baby girl’s identification form</a:t>
            </a:r>
            <a:r>
              <a:rPr lang="en-US" sz="4000" dirty="0" smtClean="0"/>
              <a:t>” </a:t>
            </a:r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2740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err="1" smtClean="0"/>
              <a:t>Colour</a:t>
            </a:r>
            <a:r>
              <a:rPr lang="en-US" sz="6000" dirty="0" smtClean="0"/>
              <a:t> adjectives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PSL know what </a:t>
            </a:r>
            <a:r>
              <a:rPr lang="en-US" sz="4000" dirty="0" err="1" smtClean="0"/>
              <a:t>colour</a:t>
            </a:r>
            <a:r>
              <a:rPr lang="en-US" sz="4000" dirty="0" smtClean="0"/>
              <a:t> is.</a:t>
            </a:r>
          </a:p>
          <a:p>
            <a:r>
              <a:rPr lang="en-US" dirty="0" smtClean="0"/>
              <a:t>PSL learn about </a:t>
            </a:r>
            <a:r>
              <a:rPr lang="en-US" dirty="0" err="1" smtClean="0"/>
              <a:t>colour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Lively or bleak </a:t>
            </a:r>
            <a:r>
              <a:rPr lang="en-US" dirty="0" err="1" smtClean="0"/>
              <a:t>colours</a:t>
            </a:r>
            <a:r>
              <a:rPr lang="en-US" dirty="0" smtClean="0"/>
              <a:t> can render a specific mood.</a:t>
            </a:r>
          </a:p>
          <a:p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88108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Evaluative adjectives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Avoid evaluative adjectives.</a:t>
            </a:r>
          </a:p>
          <a:p>
            <a:r>
              <a:rPr lang="en-US" dirty="0" smtClean="0"/>
              <a:t>Consider each situation: interpretative expressions could be necessary at times.</a:t>
            </a:r>
          </a:p>
          <a:p>
            <a:endParaRPr lang="en-US" dirty="0" smtClean="0"/>
          </a:p>
          <a:p>
            <a:endParaRPr lang="en-US" sz="2945" dirty="0" smtClean="0"/>
          </a:p>
          <a:p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8971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ad text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Logical.</a:t>
            </a:r>
          </a:p>
          <a:p>
            <a:r>
              <a:rPr lang="en-US" dirty="0" smtClean="0"/>
              <a:t>Consistent.</a:t>
            </a:r>
          </a:p>
          <a:p>
            <a:r>
              <a:rPr lang="en-US" dirty="0" smtClean="0"/>
              <a:t>Forming a unified whole.</a:t>
            </a:r>
          </a:p>
          <a:p>
            <a:r>
              <a:rPr lang="en-US" dirty="0" smtClean="0"/>
              <a:t>No informative gaps.</a:t>
            </a:r>
          </a:p>
          <a:p>
            <a:endParaRPr lang="en-US" sz="2945" dirty="0" smtClean="0"/>
          </a:p>
          <a:p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194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ad text: a tip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Have your text read by an outsider!</a:t>
            </a:r>
          </a:p>
          <a:p>
            <a:r>
              <a:rPr lang="en-US" dirty="0" smtClean="0"/>
              <a:t>Read as many ADs as possible, with a critical eye.</a:t>
            </a:r>
            <a:endParaRPr lang="en-US" sz="4000" dirty="0" smtClean="0"/>
          </a:p>
          <a:p>
            <a:endParaRPr lang="en-US" sz="4000" dirty="0" smtClean="0"/>
          </a:p>
          <a:p>
            <a:endParaRPr lang="en-US" dirty="0" smtClean="0"/>
          </a:p>
          <a:p>
            <a:endParaRPr lang="en-US" sz="2945" dirty="0" smtClean="0"/>
          </a:p>
          <a:p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7214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strategies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4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605777" y="370529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Elisa </a:t>
            </a:r>
            <a:r>
              <a:rPr lang="en-GB" sz="3500" dirty="0" err="1" smtClean="0"/>
              <a:t>perego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405846" y="4498127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94607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94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51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Formulating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4000" dirty="0" err="1" smtClean="0"/>
              <a:t>Observational</a:t>
            </a:r>
            <a:r>
              <a:rPr lang="it-IT" sz="4000" dirty="0" smtClean="0"/>
              <a:t> </a:t>
            </a:r>
            <a:r>
              <a:rPr lang="it-IT" sz="4000" dirty="0" err="1" smtClean="0"/>
              <a:t>skills</a:t>
            </a:r>
            <a:r>
              <a:rPr lang="it-IT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Writing</a:t>
            </a:r>
            <a:r>
              <a:rPr lang="it-IT" dirty="0" smtClean="0"/>
              <a:t> </a:t>
            </a:r>
            <a:r>
              <a:rPr lang="it-IT" dirty="0" err="1" smtClean="0"/>
              <a:t>skills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sz="4000" dirty="0" err="1" smtClean="0"/>
              <a:t>Ability</a:t>
            </a:r>
            <a:r>
              <a:rPr lang="it-IT" sz="4000" dirty="0" smtClean="0"/>
              <a:t> </a:t>
            </a:r>
            <a:r>
              <a:rPr lang="it-IT" sz="4000" dirty="0" err="1" smtClean="0"/>
              <a:t>to</a:t>
            </a:r>
            <a:r>
              <a:rPr lang="it-IT" sz="4000" dirty="0" smtClean="0"/>
              <a:t> </a:t>
            </a:r>
            <a:r>
              <a:rPr lang="it-IT" sz="4000" dirty="0" err="1" smtClean="0"/>
              <a:t>select</a:t>
            </a:r>
            <a:r>
              <a:rPr lang="it-IT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Ability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concise.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Formulating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sz="4000" dirty="0" err="1" smtClean="0"/>
              <a:t>Meticulous</a:t>
            </a:r>
            <a:r>
              <a:rPr lang="it-IT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smtClean="0"/>
              <a:t>Concise.</a:t>
            </a:r>
          </a:p>
          <a:p>
            <a:pPr>
              <a:lnSpc>
                <a:spcPct val="150000"/>
              </a:lnSpc>
            </a:pPr>
            <a:r>
              <a:rPr lang="it-IT" sz="4000" dirty="0" err="1" smtClean="0"/>
              <a:t>Visually</a:t>
            </a:r>
            <a:r>
              <a:rPr lang="it-IT" sz="4000" dirty="0" smtClean="0"/>
              <a:t> intense.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Usable</a:t>
            </a:r>
            <a:r>
              <a:rPr lang="it-IT" dirty="0" smtClean="0"/>
              <a:t>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406151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 for the visual arts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" dirty="0" smtClean="0"/>
              <a:t>Specialized sub-genre.</a:t>
            </a:r>
          </a:p>
          <a:p>
            <a:r>
              <a:rPr lang="en" dirty="0" smtClean="0"/>
              <a:t>Special features, e.g. 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art 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jargon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 (e.g. «</a:t>
            </a:r>
            <a:r>
              <a:rPr lang="it-IT" sz="4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installation</a:t>
            </a:r>
            <a:r>
              <a:rPr lang="it-IT" sz="4000" dirty="0" smtClean="0">
                <a:latin typeface="Verdana" panose="020B0604030504040204" pitchFamily="34" charset="0"/>
                <a:ea typeface="Verdana" panose="020B0604030504040204" pitchFamily="34" charset="0"/>
              </a:rPr>
              <a:t>»).</a:t>
            </a:r>
          </a:p>
          <a:p>
            <a:pPr>
              <a:lnSpc>
                <a:spcPct val="150000"/>
              </a:lnSpc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80403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language of museum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it-IT" dirty="0" smtClean="0"/>
              <a:t>Corpus-</a:t>
            </a:r>
            <a:r>
              <a:rPr lang="it-IT" dirty="0" err="1" smtClean="0"/>
              <a:t>based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it-IT" dirty="0" err="1" smtClean="0"/>
              <a:t>Repeated</a:t>
            </a:r>
            <a:r>
              <a:rPr lang="it-IT" dirty="0" smtClean="0"/>
              <a:t> </a:t>
            </a:r>
            <a:r>
              <a:rPr lang="it-IT" dirty="0" err="1" smtClean="0"/>
              <a:t>linguistic</a:t>
            </a:r>
            <a:r>
              <a:rPr lang="it-IT" dirty="0" smtClean="0"/>
              <a:t> </a:t>
            </a:r>
            <a:r>
              <a:rPr lang="it-IT" dirty="0" err="1" smtClean="0"/>
              <a:t>features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240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Informative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High type/token ratio.</a:t>
            </a:r>
          </a:p>
          <a:p>
            <a:r>
              <a:rPr lang="en-US" dirty="0" smtClean="0"/>
              <a:t>Lexical variety vs. repetitions.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Informative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High lexical density:</a:t>
            </a:r>
          </a:p>
          <a:p>
            <a:pPr lvl="1"/>
            <a:r>
              <a:rPr lang="en-US" sz="4000" dirty="0" smtClean="0"/>
              <a:t>Nouns</a:t>
            </a:r>
          </a:p>
          <a:p>
            <a:pPr lvl="1"/>
            <a:r>
              <a:rPr lang="en-US" sz="4000" dirty="0" smtClean="0"/>
              <a:t>Adjectives</a:t>
            </a:r>
          </a:p>
          <a:p>
            <a:pPr lvl="1"/>
            <a:r>
              <a:rPr lang="en-US" sz="4000" dirty="0" smtClean="0"/>
              <a:t>Verbs</a:t>
            </a:r>
          </a:p>
          <a:p>
            <a:pPr lvl="1"/>
            <a:r>
              <a:rPr lang="en-US" sz="4000" dirty="0" smtClean="0"/>
              <a:t>Adverbs</a:t>
            </a:r>
          </a:p>
          <a:p>
            <a:pPr marL="561049" lvl="1" indent="0">
              <a:buNone/>
            </a:pPr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Simple syntax?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Do not substantially </a:t>
            </a:r>
            <a:r>
              <a:rPr lang="en-US" dirty="0" smtClean="0"/>
              <a:t>exceed the </a:t>
            </a:r>
            <a:r>
              <a:rPr lang="en-US" sz="4000" dirty="0" smtClean="0"/>
              <a:t>average sentence length in the AD language.</a:t>
            </a:r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1611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adjectives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Use descriptive adjectives:</a:t>
            </a:r>
          </a:p>
          <a:p>
            <a:pPr lvl="1"/>
            <a:r>
              <a:rPr lang="en-US" sz="4000" dirty="0" smtClean="0"/>
              <a:t>Precision.	</a:t>
            </a:r>
          </a:p>
          <a:p>
            <a:pPr lvl="1"/>
            <a:r>
              <a:rPr lang="en-US" sz="4000" dirty="0" smtClean="0"/>
              <a:t>Vividness.</a:t>
            </a:r>
          </a:p>
          <a:p>
            <a:pPr lvl="1"/>
            <a:r>
              <a:rPr lang="en-US" sz="4000" dirty="0" smtClean="0"/>
              <a:t>Details.</a:t>
            </a:r>
          </a:p>
          <a:p>
            <a:pPr lvl="1"/>
            <a:r>
              <a:rPr lang="en-US" sz="4000" dirty="0" smtClean="0"/>
              <a:t>Nuances.</a:t>
            </a:r>
          </a:p>
          <a:p>
            <a:pPr marL="561049" lvl="1" indent="0">
              <a:buNone/>
            </a:pPr>
            <a:endParaRPr lang="en-US" sz="2945" dirty="0" smtClean="0"/>
          </a:p>
          <a:p>
            <a:endParaRPr lang="en-US" sz="2945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2740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11119</TotalTime>
  <Words>271</Words>
  <Application>Microsoft Office PowerPoint</Application>
  <PresentationFormat>Personalització</PresentationFormat>
  <Paragraphs>98</Paragraphs>
  <Slides>17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17</vt:i4>
      </vt:variant>
    </vt:vector>
  </HeadingPairs>
  <TitlesOfParts>
    <vt:vector size="18" baseType="lpstr">
      <vt:lpstr>PRIMA PAGINA - TITOLO</vt:lpstr>
      <vt:lpstr>strategies</vt:lpstr>
      <vt:lpstr>Formulating ad</vt:lpstr>
      <vt:lpstr>Formulating ad</vt:lpstr>
      <vt:lpstr>Ad for the visual arts</vt:lpstr>
      <vt:lpstr>The language of museum ad</vt:lpstr>
      <vt:lpstr>Informative AD</vt:lpstr>
      <vt:lpstr>Informative ad</vt:lpstr>
      <vt:lpstr>Simple syntax?</vt:lpstr>
      <vt:lpstr>adjectives</vt:lpstr>
      <vt:lpstr>Complex adjectives</vt:lpstr>
      <vt:lpstr>Colour adjectives</vt:lpstr>
      <vt:lpstr>Evaluative adjectives</vt:lpstr>
      <vt:lpstr>The ad text</vt:lpstr>
      <vt:lpstr>The ad text: a tip</vt:lpstr>
      <vt:lpstr>strategies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</dc:title>
  <dc:creator>Marta Rial Pan</dc:creator>
  <cp:lastModifiedBy>1228835</cp:lastModifiedBy>
  <cp:revision>262</cp:revision>
  <dcterms:created xsi:type="dcterms:W3CDTF">2016-10-18T07:38:44Z</dcterms:created>
  <dcterms:modified xsi:type="dcterms:W3CDTF">2019-02-15T17:56:19Z</dcterms:modified>
</cp:coreProperties>
</file>