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97" r:id="rId2"/>
    <p:sldId id="286" r:id="rId3"/>
    <p:sldId id="301" r:id="rId4"/>
    <p:sldId id="338" r:id="rId5"/>
    <p:sldId id="302" r:id="rId6"/>
    <p:sldId id="346" r:id="rId7"/>
    <p:sldId id="309" r:id="rId8"/>
    <p:sldId id="349" r:id="rId9"/>
    <p:sldId id="310" r:id="rId10"/>
    <p:sldId id="328" r:id="rId11"/>
    <p:sldId id="311" r:id="rId12"/>
    <p:sldId id="312" r:id="rId13"/>
    <p:sldId id="313" r:id="rId14"/>
    <p:sldId id="314" r:id="rId15"/>
    <p:sldId id="340" r:id="rId16"/>
    <p:sldId id="315" r:id="rId17"/>
    <p:sldId id="341" r:id="rId18"/>
    <p:sldId id="331" r:id="rId19"/>
    <p:sldId id="348" r:id="rId20"/>
    <p:sldId id="303" r:id="rId21"/>
    <p:sldId id="304" r:id="rId22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80826" autoAdjust="0"/>
  </p:normalViewPr>
  <p:slideViewPr>
    <p:cSldViewPr snapToGrid="0">
      <p:cViewPr varScale="1">
        <p:scale>
          <a:sx n="29" d="100"/>
          <a:sy n="29" d="100"/>
        </p:scale>
        <p:origin x="-1782" y="-102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t>2/15/2019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15/02/2019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6415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click.wav"/>
          </p:stSnd>
        </p:sndAc>
      </p:transition>
    </mc:Choice>
    <mc:Fallback xmlns="">
      <p:transition spd="slow">
        <p:sndAc>
          <p:stSnd>
            <p:snd r:embed="rId20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Audio introductions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181821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3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9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Dr. Louise Fryer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Utopian Voices Ltd.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r>
              <a:rPr lang="en-GB" dirty="0"/>
              <a:t>Pre-show information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Create the world of the </a:t>
            </a:r>
            <a:r>
              <a:rPr lang="en-GB" dirty="0" smtClean="0"/>
              <a:t>piece. </a:t>
            </a:r>
            <a:endParaRPr lang="en-GB" dirty="0"/>
          </a:p>
          <a:p>
            <a:pPr lvl="0"/>
            <a:r>
              <a:rPr lang="en-GB" dirty="0"/>
              <a:t>Where </a:t>
            </a:r>
            <a:r>
              <a:rPr lang="en-GB" dirty="0" smtClean="0"/>
              <a:t>and </a:t>
            </a:r>
            <a:r>
              <a:rPr lang="en-GB" dirty="0"/>
              <a:t>when </a:t>
            </a:r>
            <a:r>
              <a:rPr lang="en-GB" dirty="0" smtClean="0"/>
              <a:t>the “story” happens</a:t>
            </a:r>
            <a:r>
              <a:rPr lang="en-GB" dirty="0"/>
              <a:t>. How many </a:t>
            </a:r>
            <a:r>
              <a:rPr lang="en-GB" dirty="0" smtClean="0"/>
              <a:t>dancers and/or actors</a:t>
            </a:r>
            <a:r>
              <a:rPr lang="en-GB" dirty="0"/>
              <a:t>?</a:t>
            </a:r>
          </a:p>
          <a:p>
            <a:pPr lvl="0"/>
            <a:r>
              <a:rPr lang="en-GB" dirty="0"/>
              <a:t>What do they look like?</a:t>
            </a:r>
          </a:p>
          <a:p>
            <a:pPr lvl="0"/>
            <a:r>
              <a:rPr lang="en-GB" dirty="0"/>
              <a:t>How do they move?</a:t>
            </a:r>
          </a:p>
          <a:p>
            <a:pPr lvl="0"/>
            <a:r>
              <a:rPr lang="en-GB" dirty="0"/>
              <a:t>Designer/director’s vision (visual style</a:t>
            </a:r>
            <a:r>
              <a:rPr lang="en-GB" dirty="0" smtClean="0"/>
              <a:t>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448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7003" y="898223"/>
            <a:ext cx="14786904" cy="2044237"/>
          </a:xfrm>
        </p:spPr>
        <p:txBody>
          <a:bodyPr/>
          <a:lstStyle/>
          <a:p>
            <a:r>
              <a:rPr lang="en-GB" dirty="0" smtClean="0"/>
              <a:t>Informal synopsis</a:t>
            </a:r>
            <a:r>
              <a:rPr lang="en-GB" i="1" dirty="0"/>
              <a:t/>
            </a:r>
            <a:br>
              <a:rPr lang="en-GB" i="1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D</a:t>
            </a:r>
            <a:r>
              <a:rPr lang="en-GB" dirty="0" smtClean="0"/>
              <a:t>escriptive information is </a:t>
            </a:r>
            <a:r>
              <a:rPr lang="en-GB" dirty="0"/>
              <a:t>more easily remembered if it’s threaded through a loose telling of the </a:t>
            </a:r>
            <a:r>
              <a:rPr lang="en-GB" dirty="0" smtClean="0"/>
              <a:t>plot.</a:t>
            </a:r>
          </a:p>
          <a:p>
            <a:r>
              <a:rPr lang="en-GB" dirty="0" smtClean="0"/>
              <a:t>Characters </a:t>
            </a:r>
            <a:r>
              <a:rPr lang="en-GB" dirty="0"/>
              <a:t>are associated with </a:t>
            </a:r>
            <a:r>
              <a:rPr lang="en-GB" dirty="0" smtClean="0"/>
              <a:t>particular locations.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93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 with the big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97882" y="2102253"/>
            <a:ext cx="17223583" cy="4831465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Move </a:t>
            </a:r>
            <a:r>
              <a:rPr lang="en-GB" dirty="0"/>
              <a:t>from the general to the </a:t>
            </a:r>
            <a:r>
              <a:rPr lang="en-GB" dirty="0" smtClean="0"/>
              <a:t>specific.</a:t>
            </a:r>
            <a:endParaRPr lang="en-GB" dirty="0"/>
          </a:p>
          <a:p>
            <a:r>
              <a:rPr lang="en-GB" dirty="0"/>
              <a:t>There is a cast of 30, of whom 8</a:t>
            </a:r>
            <a:r>
              <a:rPr lang="en-GB" dirty="0" smtClean="0"/>
              <a:t> </a:t>
            </a:r>
            <a:r>
              <a:rPr lang="en-GB" dirty="0"/>
              <a:t>are named </a:t>
            </a:r>
            <a:r>
              <a:rPr lang="en-GB" dirty="0" smtClean="0"/>
              <a:t>characters.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031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consider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88562" y="2942461"/>
            <a:ext cx="17275081" cy="6690227"/>
          </a:xfrm>
        </p:spPr>
        <p:txBody>
          <a:bodyPr/>
          <a:lstStyle/>
          <a:p>
            <a:r>
              <a:rPr lang="en-US" dirty="0" smtClean="0"/>
              <a:t>Do you start with the set or the characters?</a:t>
            </a:r>
          </a:p>
          <a:p>
            <a:r>
              <a:rPr lang="en-US" dirty="0" smtClean="0"/>
              <a:t>How </a:t>
            </a:r>
            <a:r>
              <a:rPr lang="en-US" dirty="0"/>
              <a:t>do you order the characters</a:t>
            </a:r>
            <a:r>
              <a:rPr lang="en-US" dirty="0" smtClean="0"/>
              <a:t>?</a:t>
            </a:r>
            <a:r>
              <a:rPr lang="en-GB" dirty="0"/>
              <a:t> </a:t>
            </a:r>
            <a:endParaRPr lang="en-GB" dirty="0" smtClean="0"/>
          </a:p>
          <a:p>
            <a:r>
              <a:rPr lang="en-US" dirty="0" smtClean="0"/>
              <a:t>By </a:t>
            </a:r>
            <a:r>
              <a:rPr lang="en-US" dirty="0"/>
              <a:t>order of </a:t>
            </a:r>
            <a:r>
              <a:rPr lang="en-US" dirty="0" smtClean="0"/>
              <a:t>importance</a:t>
            </a:r>
            <a:r>
              <a:rPr lang="en-US" dirty="0"/>
              <a:t> </a:t>
            </a:r>
            <a:r>
              <a:rPr lang="en-US" dirty="0" smtClean="0"/>
              <a:t>or appearance</a:t>
            </a:r>
            <a:r>
              <a:rPr lang="en-US" dirty="0"/>
              <a:t>?</a:t>
            </a:r>
            <a:endParaRPr lang="en-GB" dirty="0"/>
          </a:p>
          <a:p>
            <a:pPr>
              <a:buFont typeface="Arial"/>
              <a:buChar char="•"/>
            </a:pPr>
            <a:r>
              <a:rPr lang="en-GB" dirty="0" smtClean="0"/>
              <a:t>Give </a:t>
            </a:r>
            <a:r>
              <a:rPr lang="en-GB" dirty="0"/>
              <a:t>a more detailed description of more important characters. </a:t>
            </a:r>
            <a:endParaRPr lang="en-GB" dirty="0" smtClean="0"/>
          </a:p>
          <a:p>
            <a:pPr>
              <a:buFont typeface="Arial"/>
              <a:buChar char="•"/>
            </a:pPr>
            <a:r>
              <a:rPr lang="en-GB" dirty="0" smtClean="0"/>
              <a:t>Do you include “surprise” characters? </a:t>
            </a:r>
          </a:p>
          <a:p>
            <a:pPr>
              <a:buFont typeface="Arial"/>
              <a:buChar char="•"/>
            </a:pPr>
            <a:r>
              <a:rPr lang="en-GB" dirty="0"/>
              <a:t>B</a:t>
            </a:r>
            <a:r>
              <a:rPr lang="en-GB" dirty="0" smtClean="0"/>
              <a:t>e guided by the printed programme.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4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description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32210" y="2725648"/>
            <a:ext cx="17223583" cy="6721201"/>
          </a:xfrm>
        </p:spPr>
        <p:txBody>
          <a:bodyPr/>
          <a:lstStyle/>
          <a:p>
            <a:r>
              <a:rPr lang="en-GB" dirty="0" smtClean="0"/>
              <a:t>Include what each setting looks like.</a:t>
            </a:r>
          </a:p>
          <a:p>
            <a:r>
              <a:rPr lang="en-GB" dirty="0"/>
              <a:t>N</a:t>
            </a:r>
            <a:r>
              <a:rPr lang="en-GB" dirty="0" smtClean="0"/>
              <a:t>ot every detail.</a:t>
            </a:r>
          </a:p>
          <a:p>
            <a:pPr lvl="0"/>
            <a:r>
              <a:rPr lang="en-GB" dirty="0" smtClean="0"/>
              <a:t>How is set changed? </a:t>
            </a:r>
            <a:endParaRPr lang="en-GB" dirty="0"/>
          </a:p>
          <a:p>
            <a:pPr lvl="0"/>
            <a:r>
              <a:rPr lang="en-GB" dirty="0"/>
              <a:t>B</a:t>
            </a:r>
            <a:r>
              <a:rPr lang="en-GB" dirty="0" smtClean="0"/>
              <a:t>y </a:t>
            </a:r>
            <a:r>
              <a:rPr lang="en-GB" dirty="0"/>
              <a:t>stage </a:t>
            </a:r>
            <a:r>
              <a:rPr lang="en-GB" dirty="0" smtClean="0"/>
              <a:t>hands</a:t>
            </a:r>
            <a:r>
              <a:rPr lang="en-GB" dirty="0"/>
              <a:t>?</a:t>
            </a:r>
            <a:endParaRPr lang="en-GB" dirty="0" smtClean="0"/>
          </a:p>
          <a:p>
            <a:pPr lvl="0"/>
            <a:r>
              <a:rPr lang="en-GB" dirty="0" smtClean="0"/>
              <a:t>By members </a:t>
            </a:r>
            <a:r>
              <a:rPr lang="en-GB" dirty="0"/>
              <a:t>of the </a:t>
            </a:r>
            <a:r>
              <a:rPr lang="en-GB" dirty="0" smtClean="0"/>
              <a:t>cast. </a:t>
            </a:r>
          </a:p>
          <a:p>
            <a:pPr lvl="0"/>
            <a:r>
              <a:rPr lang="en-GB" dirty="0" smtClean="0"/>
              <a:t>“</a:t>
            </a:r>
            <a:r>
              <a:rPr lang="en-GB" dirty="0"/>
              <a:t>A</a:t>
            </a:r>
            <a:r>
              <a:rPr lang="en-GB" dirty="0" smtClean="0"/>
              <a:t>utomatically</a:t>
            </a:r>
            <a:r>
              <a:rPr lang="en-GB" dirty="0"/>
              <a:t>” </a:t>
            </a:r>
            <a:r>
              <a:rPr lang="en-GB" dirty="0" smtClean="0"/>
              <a:t>or is it all in the audience’s imagination?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71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coherence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AI is written to support the </a:t>
            </a:r>
            <a:r>
              <a:rPr lang="en-GB" dirty="0" smtClean="0"/>
              <a:t>AD.</a:t>
            </a:r>
          </a:p>
          <a:p>
            <a:r>
              <a:rPr lang="en-GB" dirty="0" smtClean="0"/>
              <a:t>Maintain consistent terminology for people and places.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725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collaboration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It’s common for the AD of a live event to be written and delivered by </a:t>
            </a:r>
            <a:r>
              <a:rPr lang="en-GB" dirty="0"/>
              <a:t>two describers. </a:t>
            </a:r>
            <a:endParaRPr lang="en-GB" dirty="0" smtClean="0"/>
          </a:p>
          <a:p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AI </a:t>
            </a:r>
            <a:r>
              <a:rPr lang="en-GB" dirty="0" smtClean="0"/>
              <a:t>written </a:t>
            </a:r>
            <a:r>
              <a:rPr lang="en-GB" dirty="0"/>
              <a:t>collaboratively by both. </a:t>
            </a:r>
            <a:endParaRPr lang="en-GB" dirty="0" smtClean="0"/>
          </a:p>
          <a:p>
            <a:r>
              <a:rPr lang="en-GB" dirty="0"/>
              <a:t>O</a:t>
            </a:r>
            <a:r>
              <a:rPr lang="en-GB" dirty="0" smtClean="0"/>
              <a:t>ften </a:t>
            </a:r>
            <a:r>
              <a:rPr lang="en-GB" dirty="0"/>
              <a:t>a third </a:t>
            </a:r>
            <a:r>
              <a:rPr lang="en-GB" dirty="0" smtClean="0"/>
              <a:t>person (editor) </a:t>
            </a:r>
            <a:r>
              <a:rPr lang="en-GB" dirty="0"/>
              <a:t>feeds back on the AI, ideally someone who has not seen the </a:t>
            </a:r>
            <a:r>
              <a:rPr lang="en-GB" dirty="0" smtClean="0"/>
              <a:t>show.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600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GB" dirty="0" smtClean="0"/>
              <a:t>The </a:t>
            </a:r>
            <a:r>
              <a:rPr lang="en-GB" dirty="0"/>
              <a:t>Pre-show information should last a maximum of 15 minutes. </a:t>
            </a:r>
            <a:endParaRPr lang="en-GB" dirty="0" smtClean="0"/>
          </a:p>
          <a:p>
            <a:pPr>
              <a:buFont typeface="Arial"/>
              <a:buChar char="•"/>
            </a:pPr>
            <a:r>
              <a:rPr lang="en-GB" dirty="0" smtClean="0"/>
              <a:t>A shortened version is given live </a:t>
            </a:r>
            <a:r>
              <a:rPr lang="en-GB" dirty="0"/>
              <a:t>immediately before the show starts. </a:t>
            </a:r>
            <a:endParaRPr lang="en-GB" dirty="0" smtClean="0"/>
          </a:p>
          <a:p>
            <a:pPr>
              <a:buFont typeface="Arial"/>
              <a:buChar char="•"/>
            </a:pPr>
            <a:r>
              <a:rPr lang="en-GB" dirty="0" smtClean="0"/>
              <a:t>The </a:t>
            </a:r>
            <a:r>
              <a:rPr lang="en-GB" dirty="0"/>
              <a:t>PVI – 3 minutes max – </a:t>
            </a:r>
            <a:r>
              <a:rPr lang="en-GB" dirty="0" smtClean="0"/>
              <a:t>is dropped </a:t>
            </a:r>
            <a:r>
              <a:rPr lang="en-GB" dirty="0"/>
              <a:t>in the live version.</a:t>
            </a:r>
          </a:p>
          <a:p>
            <a:endParaRPr lang="en-GB" i="1" dirty="0" smtClean="0"/>
          </a:p>
          <a:p>
            <a:endParaRPr lang="en-GB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33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 </a:t>
            </a:r>
            <a:r>
              <a:rPr lang="en-US" dirty="0" err="1" smtClean="0"/>
              <a:t>ai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The abbreviated notes are given ‘live’</a:t>
            </a:r>
            <a:r>
              <a:rPr lang="en-US" dirty="0"/>
              <a:t> </a:t>
            </a:r>
            <a:r>
              <a:rPr lang="en-US" dirty="0" smtClean="0"/>
              <a:t>for any PLS who </a:t>
            </a:r>
            <a:r>
              <a:rPr lang="en-US" dirty="0"/>
              <a:t>didn’t book in advance. </a:t>
            </a:r>
            <a:r>
              <a:rPr lang="en-US" dirty="0" smtClean="0"/>
              <a:t>  </a:t>
            </a:r>
          </a:p>
          <a:p>
            <a:r>
              <a:rPr lang="en-US" dirty="0" smtClean="0"/>
              <a:t>A useful reminder for all AD users.</a:t>
            </a:r>
          </a:p>
          <a:p>
            <a:r>
              <a:rPr lang="en-US" dirty="0" smtClean="0"/>
              <a:t>They can accommodate </a:t>
            </a:r>
            <a:r>
              <a:rPr lang="en-US" dirty="0"/>
              <a:t>any last minute changes e.g. a cast </a:t>
            </a:r>
            <a:r>
              <a:rPr lang="en-US" dirty="0" smtClean="0"/>
              <a:t>replacement.  </a:t>
            </a:r>
            <a:endParaRPr lang="en-GB" dirty="0"/>
          </a:p>
          <a:p>
            <a:pPr marL="0" lvl="0" indent="0">
              <a:buNone/>
            </a:pPr>
            <a:endParaRPr lang="en-US" dirty="0" smtClean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595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4"/>
          <p:cNvSpPr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</p:spPr>
        <p:txBody>
          <a:bodyPr>
            <a:normAutofit/>
          </a:bodyPr>
          <a:lstStyle/>
          <a:p>
            <a:r>
              <a:rPr lang="en-US" sz="6600" dirty="0" smtClean="0"/>
              <a:t>Audio introductions</a:t>
            </a:r>
            <a:endParaRPr lang="en-US" sz="6600" dirty="0"/>
          </a:p>
        </p:txBody>
      </p:sp>
      <p:sp>
        <p:nvSpPr>
          <p:cNvPr id="10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181821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3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9</a:t>
            </a:r>
            <a:endParaRPr lang="en-US" sz="4000" dirty="0"/>
          </a:p>
        </p:txBody>
      </p:sp>
      <p:sp>
        <p:nvSpPr>
          <p:cNvPr id="11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Dr. Louise Fryer</a:t>
            </a:r>
            <a:endParaRPr lang="en-US" sz="3500" dirty="0"/>
          </a:p>
        </p:txBody>
      </p:sp>
      <p:sp>
        <p:nvSpPr>
          <p:cNvPr id="12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Utopian Voices Ltd.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15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definition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>
              <a:buFont typeface="Arial"/>
              <a:buChar char="•"/>
            </a:pPr>
            <a:r>
              <a:rPr lang="en-GB" dirty="0"/>
              <a:t>An audio introduction (AI) is </a:t>
            </a:r>
            <a:r>
              <a:rPr lang="en-GB" dirty="0" smtClean="0"/>
              <a:t>“a </a:t>
            </a:r>
            <a:r>
              <a:rPr lang="en-GB" dirty="0"/>
              <a:t>piece of continuous prose, spoken by a single voice or a combination of voices lasting between 5 and 15 </a:t>
            </a:r>
            <a:r>
              <a:rPr lang="en-GB" dirty="0" smtClean="0"/>
              <a:t>minutes” </a:t>
            </a:r>
            <a:r>
              <a:rPr lang="en-GB" dirty="0"/>
              <a:t>(Fryer &amp; Romero </a:t>
            </a:r>
            <a:r>
              <a:rPr lang="en-GB" dirty="0" smtClean="0"/>
              <a:t>Fresco, 2013). </a:t>
            </a:r>
          </a:p>
          <a:p>
            <a:pPr>
              <a:buFont typeface="Arial"/>
              <a:buChar char="•"/>
            </a:pPr>
            <a:r>
              <a:rPr lang="en-GB" dirty="0"/>
              <a:t>It is usually hosted on the theatre or AD Provider’s website as a </a:t>
            </a:r>
            <a:r>
              <a:rPr lang="en-GB" dirty="0" smtClean="0"/>
              <a:t>document </a:t>
            </a:r>
            <a:r>
              <a:rPr lang="en-GB" dirty="0"/>
              <a:t>or audio file.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purpose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5669153"/>
          </a:xfrm>
        </p:spPr>
        <p:txBody>
          <a:bodyPr>
            <a:noAutofit/>
          </a:bodyPr>
          <a:lstStyle/>
          <a:p>
            <a:pPr>
              <a:buFont typeface="Arial"/>
              <a:buChar char="•"/>
            </a:pPr>
            <a:r>
              <a:rPr lang="it-IT" dirty="0" smtClean="0"/>
              <a:t>An AI </a:t>
            </a:r>
            <a:r>
              <a:rPr lang="en-US" dirty="0" smtClean="0"/>
              <a:t>creates </a:t>
            </a:r>
            <a:r>
              <a:rPr lang="en-US" dirty="0"/>
              <a:t>a framework by which to understand the </a:t>
            </a:r>
            <a:r>
              <a:rPr lang="en-US" dirty="0" smtClean="0"/>
              <a:t>piece.</a:t>
            </a:r>
          </a:p>
          <a:p>
            <a:pPr lvl="0">
              <a:buFont typeface="Arial"/>
              <a:buChar char="•"/>
            </a:pPr>
            <a:r>
              <a:rPr lang="en-US" dirty="0"/>
              <a:t>D</a:t>
            </a:r>
            <a:r>
              <a:rPr lang="en-US" dirty="0" smtClean="0"/>
              <a:t>etailed </a:t>
            </a:r>
            <a:r>
              <a:rPr lang="en-US" dirty="0"/>
              <a:t>descriptions of </a:t>
            </a:r>
            <a:r>
              <a:rPr lang="en-US" dirty="0" smtClean="0"/>
              <a:t>the </a:t>
            </a:r>
            <a:r>
              <a:rPr lang="en-US" dirty="0"/>
              <a:t>set, </a:t>
            </a:r>
            <a:r>
              <a:rPr lang="en-US" dirty="0" smtClean="0"/>
              <a:t>costumes </a:t>
            </a:r>
            <a:r>
              <a:rPr lang="en-US" dirty="0"/>
              <a:t>and </a:t>
            </a:r>
            <a:r>
              <a:rPr lang="en-US" dirty="0" smtClean="0"/>
              <a:t>characters</a:t>
            </a:r>
            <a:r>
              <a:rPr lang="en-US" dirty="0"/>
              <a:t> </a:t>
            </a:r>
            <a:r>
              <a:rPr lang="en-US" dirty="0" smtClean="0"/>
              <a:t>and background information from the printed </a:t>
            </a:r>
            <a:r>
              <a:rPr lang="en-US" dirty="0" err="1" smtClean="0"/>
              <a:t>programme</a:t>
            </a:r>
            <a:r>
              <a:rPr lang="en-US" dirty="0" smtClean="0"/>
              <a:t>. </a:t>
            </a:r>
            <a:endParaRPr lang="en-GB" dirty="0"/>
          </a:p>
          <a:p>
            <a:pPr lvl="0"/>
            <a:r>
              <a:rPr lang="en-US" dirty="0"/>
              <a:t>P</a:t>
            </a:r>
            <a:r>
              <a:rPr lang="en-US" dirty="0" smtClean="0"/>
              <a:t>repares </a:t>
            </a:r>
            <a:r>
              <a:rPr lang="en-US" dirty="0"/>
              <a:t>the user for the AD by providing a fuller description of </a:t>
            </a:r>
            <a:r>
              <a:rPr lang="en-US" dirty="0" smtClean="0"/>
              <a:t>certain </a:t>
            </a:r>
            <a:r>
              <a:rPr lang="en-US" dirty="0"/>
              <a:t>elements than is possible during the show itself</a:t>
            </a:r>
            <a:r>
              <a:rPr lang="en-US" dirty="0" smtClean="0"/>
              <a:t>.</a:t>
            </a:r>
            <a:r>
              <a:rPr lang="en-US" dirty="0"/>
              <a:t> 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 for live events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>
                <a:latin typeface="Verdana"/>
                <a:ea typeface="ＭＳ ゴシック"/>
                <a:cs typeface="Verdana"/>
              </a:rPr>
              <a:t>P</a:t>
            </a:r>
            <a:r>
              <a:rPr lang="en-US" dirty="0" smtClean="0">
                <a:latin typeface="Verdana"/>
                <a:ea typeface="ＭＳ ゴシック"/>
                <a:cs typeface="Verdana"/>
              </a:rPr>
              <a:t>re-show information.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Verdana"/>
                <a:ea typeface="ＭＳ ゴシック"/>
                <a:cs typeface="Verdana"/>
                <a:sym typeface="Zapf Dingbats"/>
              </a:rPr>
              <a:t>Pre-visit information.</a:t>
            </a:r>
            <a:endParaRPr lang="en-US" dirty="0" smtClean="0">
              <a:latin typeface="Verdana"/>
              <a:ea typeface="Zapf Dingbats"/>
              <a:cs typeface="Verdana"/>
              <a:sym typeface="Zapf Dingbats"/>
            </a:endParaRPr>
          </a:p>
          <a:p>
            <a:pPr marL="0" indent="0">
              <a:buNone/>
            </a:pP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44357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Pre-show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S</a:t>
            </a:r>
            <a:r>
              <a:rPr lang="en-US" dirty="0" smtClean="0"/>
              <a:t>upports the AD</a:t>
            </a:r>
            <a:r>
              <a:rPr lang="en-GB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Pre-visit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1261" y="3190248"/>
            <a:ext cx="16764532" cy="4773028"/>
          </a:xfrm>
        </p:spPr>
        <p:txBody>
          <a:bodyPr/>
          <a:lstStyle/>
          <a:p>
            <a:pPr lvl="0"/>
            <a:r>
              <a:rPr lang="en-US" dirty="0"/>
              <a:t>S</a:t>
            </a:r>
            <a:r>
              <a:rPr lang="en-US" dirty="0" smtClean="0"/>
              <a:t>upports </a:t>
            </a:r>
            <a:r>
              <a:rPr lang="en-US" dirty="0"/>
              <a:t>the visit to the venue by </a:t>
            </a:r>
            <a:r>
              <a:rPr lang="en-US" dirty="0" smtClean="0"/>
              <a:t>PSL.</a:t>
            </a: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50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Venue information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32210" y="3131811"/>
            <a:ext cx="17223583" cy="4831465"/>
          </a:xfrm>
        </p:spPr>
        <p:txBody>
          <a:bodyPr/>
          <a:lstStyle/>
          <a:p>
            <a:r>
              <a:rPr lang="en-US" dirty="0" smtClean="0"/>
              <a:t>Venue address, postcode </a:t>
            </a:r>
            <a:r>
              <a:rPr lang="en-GB" dirty="0" smtClean="0"/>
              <a:t>&amp; </a:t>
            </a:r>
            <a:r>
              <a:rPr lang="en-US" dirty="0" smtClean="0"/>
              <a:t>telephone number.</a:t>
            </a:r>
            <a:endParaRPr lang="en-GB" dirty="0"/>
          </a:p>
          <a:p>
            <a:pPr lvl="0"/>
            <a:r>
              <a:rPr lang="en-US" dirty="0" smtClean="0"/>
              <a:t>Public transport links.</a:t>
            </a:r>
            <a:endParaRPr lang="en-GB" dirty="0"/>
          </a:p>
          <a:p>
            <a:pPr lvl="0"/>
            <a:r>
              <a:rPr lang="en-US" dirty="0" smtClean="0"/>
              <a:t>Information about accessible toilets.</a:t>
            </a:r>
            <a:endParaRPr lang="en-GB" dirty="0"/>
          </a:p>
          <a:p>
            <a:pPr lvl="0"/>
            <a:r>
              <a:rPr lang="en-US" dirty="0" smtClean="0"/>
              <a:t>Information about refreshment facilities. </a:t>
            </a:r>
            <a:endParaRPr lang="en-GB" dirty="0" smtClean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31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Venue information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Guide Dog policy.</a:t>
            </a:r>
            <a:endParaRPr lang="en-GB" dirty="0"/>
          </a:p>
          <a:p>
            <a:pPr lvl="0"/>
            <a:r>
              <a:rPr lang="en-GB" dirty="0" smtClean="0"/>
              <a:t>Is Assistance available?</a:t>
            </a:r>
            <a:endParaRPr lang="en-GB" dirty="0"/>
          </a:p>
          <a:p>
            <a:pPr lvl="0"/>
            <a:r>
              <a:rPr lang="en-GB" dirty="0" smtClean="0"/>
              <a:t>Where do you collect your headset?</a:t>
            </a:r>
            <a:endParaRPr lang="en-GB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162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of information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56117" y="3503491"/>
            <a:ext cx="17223583" cy="4831465"/>
          </a:xfrm>
        </p:spPr>
        <p:txBody>
          <a:bodyPr/>
          <a:lstStyle/>
          <a:p>
            <a:pPr lvl="0"/>
            <a:r>
              <a:rPr lang="en-GB" dirty="0"/>
              <a:t>PVI ordered following the logic of a </a:t>
            </a:r>
            <a:r>
              <a:rPr lang="en-GB" dirty="0" smtClean="0"/>
              <a:t>visit. </a:t>
            </a:r>
            <a:endParaRPr lang="en-GB" dirty="0"/>
          </a:p>
          <a:p>
            <a:pPr lvl="0"/>
            <a:r>
              <a:rPr lang="en-US" dirty="0" smtClean="0"/>
              <a:t>How </a:t>
            </a:r>
            <a:r>
              <a:rPr lang="en-US" dirty="0"/>
              <a:t>to get to the </a:t>
            </a:r>
            <a:r>
              <a:rPr lang="en-US" dirty="0" smtClean="0"/>
              <a:t>venue.</a:t>
            </a:r>
            <a:endParaRPr lang="en-GB" dirty="0"/>
          </a:p>
          <a:p>
            <a:pPr lvl="0"/>
            <a:r>
              <a:rPr lang="en-US" dirty="0" smtClean="0"/>
              <a:t>What </a:t>
            </a:r>
            <a:r>
              <a:rPr lang="en-US" dirty="0"/>
              <a:t>to expect when you arrive (physical details) and what to do (where to pick up your AD </a:t>
            </a:r>
            <a:r>
              <a:rPr lang="en-US" dirty="0" smtClean="0"/>
              <a:t>headset).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06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12055</TotalTime>
  <Words>609</Words>
  <Application>Microsoft Office PowerPoint</Application>
  <PresentationFormat>Personalització</PresentationFormat>
  <Paragraphs>102</Paragraphs>
  <Slides>21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21</vt:i4>
      </vt:variant>
    </vt:vector>
  </HeadingPairs>
  <TitlesOfParts>
    <vt:vector size="22" baseType="lpstr">
      <vt:lpstr>PRIMA PAGINA - TITOLO</vt:lpstr>
      <vt:lpstr>Audio introductions</vt:lpstr>
      <vt:lpstr>definition</vt:lpstr>
      <vt:lpstr>purpose</vt:lpstr>
      <vt:lpstr>Ai for live events</vt:lpstr>
      <vt:lpstr>Pre-show</vt:lpstr>
      <vt:lpstr>Pre-visit</vt:lpstr>
      <vt:lpstr>Venue information</vt:lpstr>
      <vt:lpstr>Venue information</vt:lpstr>
      <vt:lpstr>Order of information</vt:lpstr>
      <vt:lpstr> Pre-show information </vt:lpstr>
      <vt:lpstr>Informal synopsis </vt:lpstr>
      <vt:lpstr>Start with the big picture</vt:lpstr>
      <vt:lpstr>Things to consider</vt:lpstr>
      <vt:lpstr>Set description </vt:lpstr>
      <vt:lpstr>coherence</vt:lpstr>
      <vt:lpstr>collaboration</vt:lpstr>
      <vt:lpstr>duration</vt:lpstr>
      <vt:lpstr>Live ai</vt:lpstr>
      <vt:lpstr>Audio introductions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introductions</dc:title>
  <dc:creator>Marta Rial Pan</dc:creator>
  <cp:lastModifiedBy>1228835</cp:lastModifiedBy>
  <cp:revision>320</cp:revision>
  <dcterms:created xsi:type="dcterms:W3CDTF">2016-10-18T07:38:44Z</dcterms:created>
  <dcterms:modified xsi:type="dcterms:W3CDTF">2019-02-15T12:30:37Z</dcterms:modified>
</cp:coreProperties>
</file>