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7" r:id="rId2"/>
    <p:sldId id="286" r:id="rId3"/>
    <p:sldId id="301" r:id="rId4"/>
    <p:sldId id="343" r:id="rId5"/>
    <p:sldId id="349" r:id="rId6"/>
    <p:sldId id="338" r:id="rId7"/>
    <p:sldId id="302" r:id="rId8"/>
    <p:sldId id="306" r:id="rId9"/>
    <p:sldId id="309" r:id="rId10"/>
    <p:sldId id="328" r:id="rId11"/>
    <p:sldId id="339" r:id="rId12"/>
    <p:sldId id="311" r:id="rId13"/>
    <p:sldId id="312" r:id="rId14"/>
    <p:sldId id="314" r:id="rId15"/>
    <p:sldId id="340" r:id="rId16"/>
    <p:sldId id="315" r:id="rId17"/>
    <p:sldId id="341" r:id="rId18"/>
    <p:sldId id="329" r:id="rId19"/>
    <p:sldId id="348" r:id="rId20"/>
    <p:sldId id="303" r:id="rId21"/>
    <p:sldId id="304" r:id="rId22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2/15/2019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15/02/2019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dance and </a:t>
            </a:r>
            <a:r>
              <a:rPr lang="en-US" sz="6600" dirty="0"/>
              <a:t>Opera 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8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 dr. Louise Fryer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things to consider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ome music is sacrosanct.</a:t>
            </a:r>
          </a:p>
          <a:p>
            <a:r>
              <a:rPr lang="en-GB" dirty="0" smtClean="0"/>
              <a:t>Famous arias </a:t>
            </a:r>
            <a:r>
              <a:rPr lang="en-US" dirty="0"/>
              <a:t>(</a:t>
            </a:r>
            <a:r>
              <a:rPr lang="en-US" dirty="0" smtClean="0"/>
              <a:t>La </a:t>
            </a:r>
            <a:r>
              <a:rPr lang="en-US" dirty="0" err="1" smtClean="0"/>
              <a:t>Boheme</a:t>
            </a:r>
            <a:r>
              <a:rPr lang="en-US" dirty="0" smtClean="0"/>
              <a:t> </a:t>
            </a:r>
            <a:r>
              <a:rPr lang="en-US" dirty="0"/>
              <a:t>the tenor solo ‘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gelida</a:t>
            </a:r>
            <a:r>
              <a:rPr lang="en-US" dirty="0"/>
              <a:t> </a:t>
            </a:r>
            <a:r>
              <a:rPr lang="en-US" dirty="0" err="1"/>
              <a:t>manina</a:t>
            </a:r>
            <a:r>
              <a:rPr lang="en-US" dirty="0"/>
              <a:t>’ (‘Your tiny hand is frozen’)</a:t>
            </a:r>
            <a:r>
              <a:rPr lang="en-GB" dirty="0"/>
              <a:t> </a:t>
            </a:r>
            <a:r>
              <a:rPr lang="en-GB" dirty="0" smtClean="0"/>
              <a:t> - best left alone.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48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just on stage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2602689"/>
            <a:ext cx="17223583" cy="4831465"/>
          </a:xfrm>
        </p:spPr>
        <p:txBody>
          <a:bodyPr/>
          <a:lstStyle/>
          <a:p>
            <a:r>
              <a:rPr lang="en-GB" dirty="0"/>
              <a:t>e.g.  “Richard </a:t>
            </a:r>
            <a:r>
              <a:rPr lang="en-GB" dirty="0" err="1"/>
              <a:t>Farnes</a:t>
            </a:r>
            <a:r>
              <a:rPr lang="en-GB" dirty="0"/>
              <a:t> comes into the pit to conduct </a:t>
            </a:r>
            <a:r>
              <a:rPr lang="en-GB" dirty="0" smtClean="0"/>
              <a:t>Act </a:t>
            </a:r>
            <a:r>
              <a:rPr lang="en-GB" smtClean="0"/>
              <a:t>1”.</a:t>
            </a:r>
            <a:endParaRPr lang="en-GB" dirty="0" smtClean="0"/>
          </a:p>
          <a:p>
            <a:r>
              <a:rPr lang="en-GB" dirty="0"/>
              <a:t>Y</a:t>
            </a:r>
            <a:r>
              <a:rPr lang="en-GB" dirty="0" smtClean="0"/>
              <a:t>our AD audience </a:t>
            </a:r>
            <a:r>
              <a:rPr lang="en-GB" dirty="0"/>
              <a:t>can applaud at the same time as the sighted audience.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56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cues</a:t>
            </a:r>
            <a:r>
              <a:rPr lang="en-GB" i="1" dirty="0"/>
              <a:t/>
            </a:r>
            <a:br>
              <a:rPr lang="en-GB" i="1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You might write your script in a copy of the score.</a:t>
            </a:r>
          </a:p>
          <a:p>
            <a:r>
              <a:rPr lang="en-GB" dirty="0" smtClean="0"/>
              <a:t>Take your cues from the music.</a:t>
            </a:r>
          </a:p>
          <a:p>
            <a:r>
              <a:rPr lang="en-GB" dirty="0" smtClean="0"/>
              <a:t>Synch with the surtitles or action.</a:t>
            </a:r>
          </a:p>
        </p:txBody>
      </p:sp>
    </p:spTree>
    <p:extLst>
      <p:ext uri="{BB962C8B-B14F-4D97-AF65-F5344CB8AC3E}">
        <p14:creationId xmlns:p14="http://schemas.microsoft.com/office/powerpoint/2010/main" val="13893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Dance </a:t>
            </a:r>
            <a:r>
              <a:rPr lang="mr-IN" dirty="0" smtClean="0"/>
              <a:t>–</a:t>
            </a:r>
            <a:r>
              <a:rPr lang="en-US" dirty="0" smtClean="0"/>
              <a:t> technical terms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7882" y="2878667"/>
            <a:ext cx="17223583" cy="4055051"/>
          </a:xfrm>
        </p:spPr>
        <p:txBody>
          <a:bodyPr/>
          <a:lstStyle/>
          <a:p>
            <a:r>
              <a:rPr lang="en-GB" dirty="0" smtClean="0"/>
              <a:t> “T</a:t>
            </a:r>
            <a:r>
              <a:rPr lang="en-US" dirty="0" smtClean="0"/>
              <a:t>he ballerina </a:t>
            </a:r>
            <a:r>
              <a:rPr lang="en-US" b="1" dirty="0" smtClean="0"/>
              <a:t>pliés</a:t>
            </a:r>
            <a:r>
              <a:rPr lang="en-US" dirty="0" smtClean="0"/>
              <a:t>, sinking low, heels together, knees bent”.</a:t>
            </a:r>
          </a:p>
          <a:p>
            <a:r>
              <a:rPr lang="en-US" dirty="0" smtClean="0"/>
              <a:t>Ensuring </a:t>
            </a:r>
            <a:r>
              <a:rPr lang="en-US" dirty="0"/>
              <a:t>your audience feels they’re attending a ballet – not a piece of contemporary dance nor a story with </a:t>
            </a:r>
            <a:r>
              <a:rPr lang="en-US" dirty="0" smtClean="0"/>
              <a:t>music.</a:t>
            </a:r>
            <a:r>
              <a:rPr lang="en-GB" dirty="0" smtClean="0"/>
              <a:t> </a:t>
            </a:r>
            <a:r>
              <a:rPr lang="en-US" dirty="0" smtClean="0"/>
              <a:t> </a:t>
            </a:r>
          </a:p>
          <a:p>
            <a:r>
              <a:rPr lang="en-US" dirty="0" smtClean="0"/>
              <a:t>It’s not just about the moves.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31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Rudolph Laban (1879 – 1958)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GB" dirty="0" smtClean="0"/>
              <a:t>Choreographer.</a:t>
            </a:r>
          </a:p>
          <a:p>
            <a:pPr lvl="0"/>
            <a:r>
              <a:rPr lang="en-GB" dirty="0" smtClean="0"/>
              <a:t>Movement theoretician.</a:t>
            </a:r>
          </a:p>
          <a:p>
            <a:pPr lvl="0"/>
            <a:r>
              <a:rPr lang="en-GB" dirty="0" smtClean="0"/>
              <a:t>Vocabulary: weight, time, space.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71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Space. How do the dancers move through it?</a:t>
            </a:r>
            <a:endParaRPr lang="en-US" dirty="0"/>
          </a:p>
          <a:p>
            <a:r>
              <a:rPr lang="en-US" dirty="0" smtClean="0"/>
              <a:t>How much space does the dancer occupy?</a:t>
            </a:r>
          </a:p>
        </p:txBody>
      </p:sp>
    </p:spTree>
    <p:extLst>
      <p:ext uri="{BB962C8B-B14F-4D97-AF65-F5344CB8AC3E}">
        <p14:creationId xmlns:p14="http://schemas.microsoft.com/office/powerpoint/2010/main" val="107872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s </a:t>
            </a:r>
            <a:r>
              <a:rPr lang="en-US" dirty="0"/>
              <a:t>the movement slow, sustained and </a:t>
            </a:r>
            <a:r>
              <a:rPr lang="en-US" dirty="0" smtClean="0"/>
              <a:t>calm</a:t>
            </a:r>
            <a:r>
              <a:rPr lang="en-US" dirty="0"/>
              <a:t>?</a:t>
            </a:r>
            <a:r>
              <a:rPr lang="en-US" dirty="0" smtClean="0"/>
              <a:t> </a:t>
            </a:r>
          </a:p>
          <a:p>
            <a:r>
              <a:rPr lang="en-US" dirty="0"/>
              <a:t>O</a:t>
            </a:r>
            <a:r>
              <a:rPr lang="en-US" dirty="0" smtClean="0"/>
              <a:t>r </a:t>
            </a:r>
            <a:r>
              <a:rPr lang="en-US" dirty="0"/>
              <a:t>quick, darting and impulsive? </a:t>
            </a:r>
          </a:p>
        </p:txBody>
      </p:sp>
    </p:spTree>
    <p:extLst>
      <p:ext uri="{BB962C8B-B14F-4D97-AF65-F5344CB8AC3E}">
        <p14:creationId xmlns:p14="http://schemas.microsoft.com/office/powerpoint/2010/main" val="379600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ow </a:t>
            </a:r>
            <a:r>
              <a:rPr lang="en-US" dirty="0"/>
              <a:t>much force does the movement use? </a:t>
            </a:r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/>
              <a:t>it </a:t>
            </a:r>
            <a:r>
              <a:rPr lang="en-US" dirty="0" smtClean="0"/>
              <a:t>strong</a:t>
            </a:r>
            <a:r>
              <a:rPr lang="en-US" dirty="0"/>
              <a:t> </a:t>
            </a:r>
            <a:r>
              <a:rPr lang="en-US" dirty="0" smtClean="0"/>
              <a:t>or light?</a:t>
            </a:r>
            <a:r>
              <a:rPr lang="en-GB" dirty="0" smtClean="0"/>
              <a:t> </a:t>
            </a:r>
            <a:endParaRPr lang="en-GB" i="1" dirty="0" smtClean="0"/>
          </a:p>
          <a:p>
            <a:endParaRPr lang="en-GB" i="1" dirty="0" smtClean="0"/>
          </a:p>
          <a:p>
            <a:endParaRPr lang="en-GB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33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Appeal to the </a:t>
            </a:r>
            <a:r>
              <a:rPr lang="en-US" dirty="0" err="1" smtClean="0"/>
              <a:t>kinaesthetic</a:t>
            </a:r>
            <a:r>
              <a:rPr lang="en-US" dirty="0" smtClean="0"/>
              <a:t> not the visual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Don’t just describe what it looks like, convey what it “feels” like.</a:t>
            </a:r>
          </a:p>
          <a:p>
            <a:r>
              <a:rPr lang="en-US" dirty="0"/>
              <a:t>Are the dancer’s muscles tense and rippling with effort? </a:t>
            </a:r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/>
              <a:t>the breathing rapid and fast</a:t>
            </a:r>
            <a:r>
              <a:rPr lang="en-US" dirty="0" smtClean="0"/>
              <a:t>? </a:t>
            </a:r>
          </a:p>
          <a:p>
            <a:r>
              <a:rPr lang="en-US" dirty="0" smtClean="0"/>
              <a:t>Is there a sense </a:t>
            </a:r>
            <a:r>
              <a:rPr lang="en-US" dirty="0"/>
              <a:t>of effortless grace? </a:t>
            </a:r>
          </a:p>
        </p:txBody>
      </p:sp>
    </p:spTree>
    <p:extLst>
      <p:ext uri="{BB962C8B-B14F-4D97-AF65-F5344CB8AC3E}">
        <p14:creationId xmlns:p14="http://schemas.microsoft.com/office/powerpoint/2010/main" val="82101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4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</p:spPr>
        <p:txBody>
          <a:bodyPr>
            <a:normAutofit/>
          </a:bodyPr>
          <a:lstStyle/>
          <a:p>
            <a:r>
              <a:rPr lang="en-US" sz="6600" dirty="0" smtClean="0"/>
              <a:t>dance and </a:t>
            </a:r>
            <a:r>
              <a:rPr lang="en-US" sz="6600" dirty="0"/>
              <a:t>Opera </a:t>
            </a:r>
          </a:p>
        </p:txBody>
      </p:sp>
      <p:sp>
        <p:nvSpPr>
          <p:cNvPr id="10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8</a:t>
            </a:r>
            <a:endParaRPr lang="en-US" sz="4000" dirty="0"/>
          </a:p>
        </p:txBody>
      </p:sp>
      <p:sp>
        <p:nvSpPr>
          <p:cNvPr id="11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 dr. Louise Fryer</a:t>
            </a:r>
            <a:endParaRPr lang="en-US" sz="3500" dirty="0"/>
          </a:p>
        </p:txBody>
      </p:sp>
      <p:sp>
        <p:nvSpPr>
          <p:cNvPr id="12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15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Why Dance &amp; Opera?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Arial"/>
              <a:buChar char="•"/>
            </a:pPr>
            <a:r>
              <a:rPr lang="pl-PL" sz="4000" dirty="0" smtClean="0"/>
              <a:t>Same </a:t>
            </a:r>
            <a:r>
              <a:rPr lang="pl-PL" sz="4000" dirty="0" err="1" smtClean="0"/>
              <a:t>venue</a:t>
            </a:r>
            <a:r>
              <a:rPr lang="pl-PL" sz="4000" dirty="0" smtClean="0"/>
              <a:t>.</a:t>
            </a: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pl-PL" dirty="0" smtClean="0"/>
              <a:t>Same </a:t>
            </a:r>
            <a:r>
              <a:rPr lang="pl-PL" dirty="0" err="1" smtClean="0"/>
              <a:t>production</a:t>
            </a:r>
            <a:r>
              <a:rPr lang="pl-PL" dirty="0" smtClean="0"/>
              <a:t>.</a:t>
            </a:r>
          </a:p>
          <a:p>
            <a:pPr>
              <a:buFont typeface="Arial"/>
              <a:buChar char="•"/>
            </a:pPr>
            <a:r>
              <a:rPr lang="en-GB" sz="4000" dirty="0" smtClean="0"/>
              <a:t>AD strategies are also useful for any kind of choreographe</a:t>
            </a:r>
            <a:r>
              <a:rPr lang="en-GB" dirty="0" smtClean="0"/>
              <a:t>d movement.</a:t>
            </a:r>
          </a:p>
          <a:p>
            <a:pPr>
              <a:buFont typeface="Arial"/>
              <a:buChar char="•"/>
            </a:pPr>
            <a:r>
              <a:rPr lang="en-GB" sz="4000" dirty="0" smtClean="0"/>
              <a:t>For fights, aerial circus.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</a:t>
            </a:r>
            <a:r>
              <a:rPr lang="en-US" sz="6000" dirty="0" smtClean="0"/>
              <a:t> and </a:t>
            </a:r>
            <a:r>
              <a:rPr lang="en-US" dirty="0" smtClean="0"/>
              <a:t>dance are similar</a:t>
            </a:r>
            <a:r>
              <a:rPr lang="en-US" sz="6000" dirty="0" smtClean="0"/>
              <a:t> 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GB" dirty="0" smtClean="0"/>
              <a:t>Story is told musically &amp; visually but not verbally.</a:t>
            </a:r>
          </a:p>
          <a:p>
            <a:pPr>
              <a:buFont typeface="Arial"/>
              <a:buChar char="•"/>
            </a:pPr>
            <a:r>
              <a:rPr lang="en-US" sz="4000" dirty="0" smtClean="0"/>
              <a:t>Dance </a:t>
            </a:r>
            <a:r>
              <a:rPr lang="mr-IN" sz="4000" dirty="0" smtClean="0"/>
              <a:t>–</a:t>
            </a:r>
            <a:r>
              <a:rPr lang="en-US" sz="4000" dirty="0" smtClean="0"/>
              <a:t> no dialogue.</a:t>
            </a:r>
          </a:p>
          <a:p>
            <a:pPr>
              <a:buFont typeface="Arial"/>
              <a:buChar char="•"/>
            </a:pPr>
            <a:r>
              <a:rPr lang="en-US" dirty="0" smtClean="0"/>
              <a:t>Opera </a:t>
            </a:r>
            <a:r>
              <a:rPr lang="mr-IN" dirty="0" smtClean="0"/>
              <a:t>–</a:t>
            </a:r>
            <a:r>
              <a:rPr lang="en-US" dirty="0" smtClean="0"/>
              <a:t> words can be hard to decipher. </a:t>
            </a: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subtitling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Libretto is displayed as translation on captioning (</a:t>
            </a:r>
            <a:r>
              <a:rPr lang="en-US" dirty="0" err="1" smtClean="0"/>
              <a:t>surtitling</a:t>
            </a:r>
            <a:r>
              <a:rPr lang="en-US" smtClean="0"/>
              <a:t>) </a:t>
            </a:r>
            <a:r>
              <a:rPr lang="en-US" dirty="0" smtClean="0"/>
              <a:t>units.</a:t>
            </a:r>
          </a:p>
          <a:p>
            <a:r>
              <a:rPr lang="en-US" dirty="0" smtClean="0"/>
              <a:t>Sighted audience can read as they watch and listen.</a:t>
            </a:r>
            <a:endParaRPr lang="en-US" dirty="0"/>
          </a:p>
          <a:p>
            <a:r>
              <a:rPr lang="en-US" dirty="0" smtClean="0"/>
              <a:t>AD must provide both as a kind of audio subtitling.</a:t>
            </a:r>
          </a:p>
        </p:txBody>
      </p:sp>
    </p:spTree>
    <p:extLst>
      <p:ext uri="{BB962C8B-B14F-4D97-AF65-F5344CB8AC3E}">
        <p14:creationId xmlns:p14="http://schemas.microsoft.com/office/powerpoint/2010/main" val="420787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Original libretto? </a:t>
            </a:r>
          </a:p>
          <a:p>
            <a:r>
              <a:rPr lang="en-US" dirty="0" smtClean="0"/>
              <a:t>Surtitles?</a:t>
            </a:r>
            <a:endParaRPr lang="en-US" dirty="0"/>
          </a:p>
          <a:p>
            <a:r>
              <a:rPr lang="en-US" dirty="0" smtClean="0"/>
              <a:t>Paraphrase or verbatim?</a:t>
            </a:r>
          </a:p>
        </p:txBody>
      </p:sp>
    </p:spTree>
    <p:extLst>
      <p:ext uri="{BB962C8B-B14F-4D97-AF65-F5344CB8AC3E}">
        <p14:creationId xmlns:p14="http://schemas.microsoft.com/office/powerpoint/2010/main" val="340808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>
                <a:sym typeface="Zapf Dingbats"/>
              </a:rPr>
              <a:t>Don’t mask the music with the AD.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ea typeface="Zapf Dingbats"/>
                <a:cs typeface="Verdana"/>
                <a:sym typeface="Zapf Dingbats"/>
              </a:rPr>
              <a:t>If you don’t speak over the music, how can you make it accessible?</a:t>
            </a:r>
          </a:p>
          <a:p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435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Some solutions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Enhanced AD e.g. Touch Tour and AI (Audio Introduction).</a:t>
            </a:r>
          </a:p>
          <a:p>
            <a:r>
              <a:rPr lang="en-US" dirty="0" smtClean="0"/>
              <a:t>Economy. </a:t>
            </a:r>
          </a:p>
          <a:p>
            <a:r>
              <a:rPr lang="en-US" dirty="0" smtClean="0"/>
              <a:t>Fit AD to the rhythm of the music.</a:t>
            </a:r>
          </a:p>
          <a:p>
            <a:r>
              <a:rPr lang="en-US" dirty="0" smtClean="0"/>
              <a:t>Careful placing to </a:t>
            </a:r>
            <a:r>
              <a:rPr lang="en-US" dirty="0" err="1" smtClean="0"/>
              <a:t>minimise</a:t>
            </a:r>
            <a:r>
              <a:rPr lang="en-US" dirty="0" smtClean="0"/>
              <a:t> masking.</a:t>
            </a:r>
            <a:endParaRPr lang="en-US" dirty="0"/>
          </a:p>
          <a:p>
            <a:endParaRPr lang="en-US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 for dance and opera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Synopsis.</a:t>
            </a:r>
          </a:p>
          <a:p>
            <a:r>
              <a:rPr lang="en-GB" dirty="0" smtClean="0"/>
              <a:t>Take the lead from the printed programme to avoid spoilers.</a:t>
            </a:r>
          </a:p>
          <a:p>
            <a:r>
              <a:rPr lang="en-GB" dirty="0" smtClean="0"/>
              <a:t>Give an idea of the dance style.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35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Touch Tour for dance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Workshop.</a:t>
            </a:r>
          </a:p>
          <a:p>
            <a:pPr lvl="0"/>
            <a:r>
              <a:rPr lang="en-US" dirty="0" smtClean="0"/>
              <a:t>Dancers demonstrate key steps or sequences.</a:t>
            </a:r>
          </a:p>
          <a:p>
            <a:pPr lvl="0"/>
            <a:r>
              <a:rPr lang="en-US" dirty="0" smtClean="0"/>
              <a:t>PSL taught steps and positions.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31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12024</TotalTime>
  <Words>525</Words>
  <Application>Microsoft Office PowerPoint</Application>
  <PresentationFormat>Personalització</PresentationFormat>
  <Paragraphs>97</Paragraphs>
  <Slides>21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21</vt:i4>
      </vt:variant>
    </vt:vector>
  </HeadingPairs>
  <TitlesOfParts>
    <vt:vector size="22" baseType="lpstr">
      <vt:lpstr>PRIMA PAGINA - TITOLO</vt:lpstr>
      <vt:lpstr>dance and Opera </vt:lpstr>
      <vt:lpstr>Why Dance &amp; Opera?</vt:lpstr>
      <vt:lpstr>opera and dance are similar </vt:lpstr>
      <vt:lpstr>Audio subtitling</vt:lpstr>
      <vt:lpstr>Ast</vt:lpstr>
      <vt:lpstr>music</vt:lpstr>
      <vt:lpstr>Some solutions</vt:lpstr>
      <vt:lpstr>Ai for dance and opera</vt:lpstr>
      <vt:lpstr>Touch Tour for dance</vt:lpstr>
      <vt:lpstr>Other things to consider </vt:lpstr>
      <vt:lpstr>Not just on stage</vt:lpstr>
      <vt:lpstr> cues </vt:lpstr>
      <vt:lpstr>Dance – technical terms</vt:lpstr>
      <vt:lpstr>Rudolph Laban (1879 – 1958) </vt:lpstr>
      <vt:lpstr>space</vt:lpstr>
      <vt:lpstr>time</vt:lpstr>
      <vt:lpstr>weight</vt:lpstr>
      <vt:lpstr>Appeal to the kinaesthetic not the visual</vt:lpstr>
      <vt:lpstr>dance and Opera 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Dance and Opera</dc:title>
  <dc:creator>Marta Rial Pan</dc:creator>
  <cp:lastModifiedBy>1228835</cp:lastModifiedBy>
  <cp:revision>312</cp:revision>
  <dcterms:created xsi:type="dcterms:W3CDTF">2016-10-18T07:38:44Z</dcterms:created>
  <dcterms:modified xsi:type="dcterms:W3CDTF">2019-02-15T12:20:00Z</dcterms:modified>
</cp:coreProperties>
</file>