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7" r:id="rId2"/>
    <p:sldId id="301" r:id="rId3"/>
    <p:sldId id="305" r:id="rId4"/>
    <p:sldId id="307" r:id="rId5"/>
    <p:sldId id="308" r:id="rId6"/>
    <p:sldId id="339" r:id="rId7"/>
    <p:sldId id="311" r:id="rId8"/>
    <p:sldId id="312" r:id="rId9"/>
    <p:sldId id="313" r:id="rId10"/>
    <p:sldId id="341" r:id="rId11"/>
    <p:sldId id="330" r:id="rId12"/>
    <p:sldId id="333" r:id="rId13"/>
    <p:sldId id="332" r:id="rId14"/>
    <p:sldId id="334" r:id="rId15"/>
    <p:sldId id="344" r:id="rId16"/>
    <p:sldId id="337" r:id="rId17"/>
    <p:sldId id="303" r:id="rId18"/>
    <p:sldId id="304" r:id="rId19"/>
  </p:sldIdLst>
  <p:sldSz cx="18288000" cy="10287000"/>
  <p:notesSz cx="6858000" cy="9144000"/>
  <p:defaultTextStyle>
    <a:defPPr>
      <a:defRPr lang="it-IT"/>
    </a:defPPr>
    <a:lvl1pPr marL="0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26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0DA"/>
    <a:srgbClr val="BBDBE7"/>
    <a:srgbClr val="91C6D8"/>
    <a:srgbClr val="904895"/>
    <a:srgbClr val="584394"/>
    <a:srgbClr val="EFB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9" autoAdjust="0"/>
    <p:restoredTop sz="80826" autoAdjust="0"/>
  </p:normalViewPr>
  <p:slideViewPr>
    <p:cSldViewPr snapToGrid="0">
      <p:cViewPr varScale="1">
        <p:scale>
          <a:sx n="29" d="100"/>
          <a:sy n="29" d="100"/>
        </p:scale>
        <p:origin x="-1782" y="-10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529F9-667F-49CF-90FA-DBAFEF77422F}" type="datetimeFigureOut">
              <a:rPr lang="en" smtClean="0"/>
              <a:t>2/15/2019</a:t>
            </a:fld>
            <a:endParaRPr lang="en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7899A5-C3DB-4C67-B6CC-0B57A984DF1A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150256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B3C98-8E39-4484-9693-3AACC2228585}" type="datetimeFigureOut">
              <a:rPr lang="it-IT" smtClean="0"/>
              <a:pPr/>
              <a:t>15/02/2019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11B04-AA2C-4B47-B204-C38B51CC87E8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13903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1pPr>
    <a:lvl2pPr marL="680244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2pPr>
    <a:lvl3pPr marL="1360485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3pPr>
    <a:lvl4pPr marL="2040728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4pPr>
    <a:lvl5pPr marL="2720972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5pPr>
    <a:lvl6pPr marL="340121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6pPr>
    <a:lvl7pPr marL="4081456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7pPr>
    <a:lvl8pPr marL="4761699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8pPr>
    <a:lvl9pPr marL="5441943" algn="l" defTabSz="1360485" rtl="0" eaLnBrk="1" latinLnBrk="0" hangingPunct="1">
      <a:defRPr sz="178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5561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65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6415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1B04-AA2C-4B47-B204-C38B51CC87E8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759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NUL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audio" Target="../media/audio1.wav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5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presenter’s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28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47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0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9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055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0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5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000"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40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80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63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video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none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3828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for power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05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 for power point"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iangolo isoscele 17"/>
          <p:cNvSpPr/>
          <p:nvPr userDrawn="1"/>
        </p:nvSpPr>
        <p:spPr>
          <a:xfrm>
            <a:off x="1" y="6131590"/>
            <a:ext cx="18288000" cy="4155414"/>
          </a:xfrm>
          <a:prstGeom prst="triangle">
            <a:avLst>
              <a:gd name="adj" fmla="val 49694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19" name="Immagine 18" title="ADLABPRO logo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364" y="5228746"/>
            <a:ext cx="2505270" cy="2505270"/>
          </a:xfrm>
          <a:prstGeom prst="rect">
            <a:avLst/>
          </a:prstGeom>
        </p:spPr>
      </p:pic>
      <p:sp>
        <p:nvSpPr>
          <p:cNvPr id="20" name="Sottotitolo 2"/>
          <p:cNvSpPr txBox="1">
            <a:spLocks/>
          </p:cNvSpPr>
          <p:nvPr userDrawn="1"/>
        </p:nvSpPr>
        <p:spPr>
          <a:xfrm>
            <a:off x="2285998" y="8951775"/>
            <a:ext cx="13716000" cy="682900"/>
          </a:xfrm>
          <a:prstGeom prst="rect">
            <a:avLst/>
          </a:prstGeom>
        </p:spPr>
        <p:txBody>
          <a:bodyPr vert="horz" lIns="112222" tIns="56111" rIns="112222" bIns="56111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 baseline="0">
                <a:solidFill>
                  <a:schemeClr val="tx1"/>
                </a:solidFill>
                <a:latin typeface="Amatic SC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Dept. of Legal, Language, Translation and Interpreting Studies, Section of in Modern Languages for Interpreters and Translators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University of Trieste, Via </a:t>
            </a:r>
            <a:r>
              <a:rPr lang="en-US" sz="736" dirty="0" err="1">
                <a:latin typeface="+mn-lt"/>
              </a:rPr>
              <a:t>Filzi</a:t>
            </a:r>
            <a:r>
              <a:rPr lang="en-US" sz="736" dirty="0">
                <a:latin typeface="+mn-lt"/>
              </a:rPr>
              <a:t>, 14 - 34144 Trieste, Italy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Project </a:t>
            </a:r>
            <a:r>
              <a:rPr lang="en-US" sz="736" dirty="0" err="1">
                <a:latin typeface="+mn-lt"/>
              </a:rPr>
              <a:t>numberStudies</a:t>
            </a:r>
            <a:r>
              <a:rPr lang="en-US" sz="736" dirty="0">
                <a:latin typeface="+mn-lt"/>
              </a:rPr>
              <a:t>: 2016-1-IT02-KA203-024311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u="non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www.adlabproject.eu</a:t>
            </a:r>
          </a:p>
          <a:p>
            <a:pPr>
              <a:lnSpc>
                <a:spcPct val="0"/>
              </a:lnSpc>
              <a:spcBef>
                <a:spcPts val="859"/>
              </a:spcBef>
            </a:pPr>
            <a:r>
              <a:rPr lang="en-US" sz="736" dirty="0">
                <a:latin typeface="+mn-lt"/>
              </a:rPr>
              <a:t>FUNDED BY THE ERASMUS + PROGRAMME OF THE EUROPEAN UNION</a:t>
            </a:r>
          </a:p>
          <a:p>
            <a:pPr>
              <a:lnSpc>
                <a:spcPct val="50000"/>
              </a:lnSpc>
            </a:pPr>
            <a:endParaRPr lang="en-US" sz="982" dirty="0">
              <a:latin typeface="+mn-lt"/>
            </a:endParaRPr>
          </a:p>
          <a:p>
            <a:pPr>
              <a:lnSpc>
                <a:spcPct val="50000"/>
              </a:lnSpc>
            </a:pPr>
            <a:endParaRPr lang="it-IT" sz="4909" dirty="0">
              <a:latin typeface="+mn-lt"/>
            </a:endParaRPr>
          </a:p>
        </p:txBody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6164" y="9690834"/>
            <a:ext cx="815678" cy="540000"/>
          </a:xfrm>
          <a:prstGeom prst="rect">
            <a:avLst/>
          </a:prstGeom>
        </p:spPr>
      </p:pic>
      <p:sp>
        <p:nvSpPr>
          <p:cNvPr id="24" name="Titolo 23"/>
          <p:cNvSpPr>
            <a:spLocks noGrp="1"/>
          </p:cNvSpPr>
          <p:nvPr>
            <p:ph type="title" hasCustomPrompt="1"/>
          </p:nvPr>
        </p:nvSpPr>
        <p:spPr>
          <a:xfrm>
            <a:off x="1025381" y="647379"/>
            <a:ext cx="16166236" cy="1135047"/>
          </a:xfrm>
          <a:prstGeom prst="rect">
            <a:avLst/>
          </a:prstGeom>
        </p:spPr>
        <p:txBody>
          <a:bodyPr/>
          <a:lstStyle>
            <a:lvl1pPr algn="ctr">
              <a:defRPr sz="6136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r>
              <a:rPr lang="pl-PL" dirty="0" err="1" smtClean="0"/>
              <a:t>Title</a:t>
            </a:r>
            <a:r>
              <a:rPr lang="pl-PL" dirty="0" smtClean="0"/>
              <a:t> of te </a:t>
            </a:r>
            <a:r>
              <a:rPr lang="pl-PL" dirty="0" err="1" smtClean="0"/>
              <a:t>presentation</a:t>
            </a:r>
            <a:endParaRPr lang="it-IT" dirty="0"/>
          </a:p>
        </p:txBody>
      </p:sp>
      <p:sp>
        <p:nvSpPr>
          <p:cNvPr id="26" name="Segnaposto testo 25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7" y="2115738"/>
            <a:ext cx="13715999" cy="170291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82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smtClean="0"/>
              <a:t>Module numer</a:t>
            </a:r>
          </a:p>
          <a:p>
            <a:pPr lvl="0"/>
            <a:r>
              <a:rPr lang="pl-PL" dirty="0" smtClean="0"/>
              <a:t>Unit </a:t>
            </a:r>
            <a:r>
              <a:rPr lang="pl-PL" dirty="0" err="1" smtClean="0"/>
              <a:t>number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27" name="Rettangolo 26"/>
          <p:cNvSpPr/>
          <p:nvPr userDrawn="1"/>
        </p:nvSpPr>
        <p:spPr>
          <a:xfrm>
            <a:off x="123642" y="125968"/>
            <a:ext cx="18040739" cy="10161036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28" name="Rettangolo 27"/>
          <p:cNvSpPr/>
          <p:nvPr userDrawn="1"/>
        </p:nvSpPr>
        <p:spPr>
          <a:xfrm>
            <a:off x="217169" y="201149"/>
            <a:ext cx="17853660" cy="10085852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0" name="Segnaposto testo 25"/>
          <p:cNvSpPr>
            <a:spLocks noGrp="1"/>
          </p:cNvSpPr>
          <p:nvPr>
            <p:ph type="body" sz="quarter" idx="11" hasCustomPrompt="1"/>
          </p:nvPr>
        </p:nvSpPr>
        <p:spPr>
          <a:xfrm>
            <a:off x="2286007" y="4151973"/>
            <a:ext cx="13715999" cy="67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945" b="1" cap="all" baseline="0">
                <a:solidFill>
                  <a:schemeClr val="tx1"/>
                </a:solidFill>
                <a:latin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Author’s</a:t>
            </a:r>
            <a:r>
              <a:rPr lang="pl-PL" dirty="0" smtClean="0"/>
              <a:t> </a:t>
            </a:r>
            <a:r>
              <a:rPr lang="pl-PL" dirty="0" err="1" smtClean="0"/>
              <a:t>first</a:t>
            </a:r>
            <a:r>
              <a:rPr lang="pl-PL" dirty="0" smtClean="0"/>
              <a:t> and </a:t>
            </a:r>
            <a:r>
              <a:rPr lang="pl-PL" dirty="0" err="1" smtClean="0"/>
              <a:t>last</a:t>
            </a:r>
            <a:r>
              <a:rPr lang="pl-PL" dirty="0" smtClean="0"/>
              <a:t> </a:t>
            </a:r>
            <a:r>
              <a:rPr lang="pl-PL" dirty="0" err="1" smtClean="0"/>
              <a:t>name</a:t>
            </a:r>
            <a:endParaRPr lang="it-IT" dirty="0"/>
          </a:p>
        </p:txBody>
      </p:sp>
      <p:pic>
        <p:nvPicPr>
          <p:cNvPr id="11" name="Obraz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419" y="7873811"/>
            <a:ext cx="2601158" cy="91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00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itolo 1"/>
          <p:cNvSpPr>
            <a:spLocks noGrp="1"/>
          </p:cNvSpPr>
          <p:nvPr>
            <p:ph type="title" hasCustomPrompt="1"/>
          </p:nvPr>
        </p:nvSpPr>
        <p:spPr>
          <a:xfrm>
            <a:off x="2727003" y="499192"/>
            <a:ext cx="14786904" cy="1988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b="1" cap="all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it-IT" dirty="0"/>
          </a:p>
        </p:txBody>
      </p:sp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 hasCustomPrompt="1"/>
          </p:nvPr>
        </p:nvSpPr>
        <p:spPr>
          <a:xfrm>
            <a:off x="532210" y="3131811"/>
            <a:ext cx="17223583" cy="4831465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pl-PL" dirty="0" err="1" smtClean="0"/>
              <a:t>Click</a:t>
            </a:r>
            <a:r>
              <a:rPr lang="pl-PL" dirty="0" smtClean="0"/>
              <a:t> to </a:t>
            </a:r>
            <a:r>
              <a:rPr lang="pl-PL" dirty="0" err="1" smtClean="0"/>
              <a:t>modify</a:t>
            </a:r>
            <a:endParaRPr lang="pl-PL" dirty="0" smtClean="0"/>
          </a:p>
          <a:p>
            <a:pPr lvl="0"/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11"/>
          </p:nvPr>
        </p:nvSpPr>
        <p:spPr>
          <a:xfrm>
            <a:off x="10456070" y="10013158"/>
            <a:ext cx="1371600" cy="1371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en" dirty="0"/>
          </a:p>
        </p:txBody>
      </p:sp>
      <p:pic>
        <p:nvPicPr>
          <p:cNvPr id="19" name="Obraz 1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265" y="9787180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9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sclaim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 " title=" 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7" y="354005"/>
            <a:ext cx="1988345" cy="1988345"/>
          </a:xfrm>
          <a:prstGeom prst="rect">
            <a:avLst/>
          </a:prstGeom>
        </p:spPr>
      </p:pic>
      <p:sp>
        <p:nvSpPr>
          <p:cNvPr id="12" name="Segnaposto testo 11"/>
          <p:cNvSpPr>
            <a:spLocks noGrp="1"/>
          </p:cNvSpPr>
          <p:nvPr>
            <p:ph type="body" sz="quarter" idx="10"/>
          </p:nvPr>
        </p:nvSpPr>
        <p:spPr>
          <a:xfrm>
            <a:off x="532210" y="379476"/>
            <a:ext cx="17223583" cy="775691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50000"/>
              </a:lnSpc>
              <a:buNone/>
              <a:defRPr lang="pl-PL" sz="1964" smtClean="0">
                <a:effectLst/>
              </a:defRPr>
            </a:lvl1pPr>
          </a:lstStyle>
          <a:p>
            <a:endParaRPr lang="pl-PL" sz="13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Rettangolo 12"/>
          <p:cNvSpPr/>
          <p:nvPr userDrawn="1"/>
        </p:nvSpPr>
        <p:spPr>
          <a:xfrm>
            <a:off x="123642" y="125965"/>
            <a:ext cx="18040739" cy="9889572"/>
          </a:xfrm>
          <a:prstGeom prst="rect">
            <a:avLst/>
          </a:prstGeom>
          <a:noFill/>
          <a:ln w="317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sp>
        <p:nvSpPr>
          <p:cNvPr id="14" name="Rettangolo 13"/>
          <p:cNvSpPr/>
          <p:nvPr userDrawn="1"/>
        </p:nvSpPr>
        <p:spPr>
          <a:xfrm>
            <a:off x="217169" y="201152"/>
            <a:ext cx="17853660" cy="9709614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 sz="2651"/>
          </a:p>
        </p:txBody>
      </p:sp>
      <p:pic>
        <p:nvPicPr>
          <p:cNvPr id="4" name="Obraz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51521" y="9795609"/>
            <a:ext cx="3353481" cy="35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1C6D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62" r:id="rId4"/>
    <p:sldLayoutId id="2147483659" r:id="rId5"/>
    <p:sldLayoutId id="2147483661" r:id="rId6"/>
    <p:sldLayoutId id="2147483675" r:id="rId7"/>
    <p:sldLayoutId id="2147483676" r:id="rId8"/>
    <p:sldLayoutId id="2147483677" r:id="rId9"/>
    <p:sldLayoutId id="2147483690" r:id="rId10"/>
    <p:sldLayoutId id="2147483691" r:id="rId11"/>
    <p:sldLayoutId id="2147483692" r:id="rId12"/>
    <p:sldLayoutId id="2147483735" r:id="rId13"/>
    <p:sldLayoutId id="2147483736" r:id="rId14"/>
    <p:sldLayoutId id="2147483737" r:id="rId15"/>
    <p:sldLayoutId id="2147483738" r:id="rId16"/>
    <p:sldLayoutId id="2147483739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9" name="click.wav"/>
          </p:stSnd>
        </p:sndAc>
      </p:transition>
    </mc:Choice>
    <mc:Fallback xmlns="">
      <p:transition spd="slow">
        <p:sndAc>
          <p:stSnd>
            <p:snd r:embed="rId20" name="click.wav"/>
          </p:stSnd>
        </p:sndAc>
      </p:transition>
    </mc:Fallback>
  </mc:AlternateContent>
  <p:txStyles>
    <p:titleStyle>
      <a:lvl1pPr algn="l" defTabSz="1122094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0524" indent="-280524" algn="l" defTabSz="1122094" rtl="0" eaLnBrk="1" latinLnBrk="0" hangingPunct="1">
        <a:lnSpc>
          <a:spcPct val="90000"/>
        </a:lnSpc>
        <a:spcBef>
          <a:spcPts val="1227"/>
        </a:spcBef>
        <a:buFont typeface="Arial" panose="020B0604020202020204" pitchFamily="34" charset="0"/>
        <a:buChar char="•"/>
        <a:defRPr sz="3436" kern="1200">
          <a:solidFill>
            <a:schemeClr val="tx1"/>
          </a:solidFill>
          <a:latin typeface="+mn-lt"/>
          <a:ea typeface="+mn-ea"/>
          <a:cs typeface="+mn-cs"/>
        </a:defRPr>
      </a:lvl1pPr>
      <a:lvl2pPr marL="84157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945" kern="1200">
          <a:solidFill>
            <a:schemeClr val="tx1"/>
          </a:solidFill>
          <a:latin typeface="+mn-lt"/>
          <a:ea typeface="+mn-ea"/>
          <a:cs typeface="+mn-cs"/>
        </a:defRPr>
      </a:lvl2pPr>
      <a:lvl3pPr marL="1402617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454" kern="1200">
          <a:solidFill>
            <a:schemeClr val="tx1"/>
          </a:solidFill>
          <a:latin typeface="+mn-lt"/>
          <a:ea typeface="+mn-ea"/>
          <a:cs typeface="+mn-cs"/>
        </a:defRPr>
      </a:lvl3pPr>
      <a:lvl4pPr marL="196366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524713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3085759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646805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4207852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768901" indent="-280524" algn="l" defTabSz="1122094" rtl="0" eaLnBrk="1" latinLnBrk="0" hangingPunct="1">
        <a:lnSpc>
          <a:spcPct val="90000"/>
        </a:lnSpc>
        <a:spcBef>
          <a:spcPts val="614"/>
        </a:spcBef>
        <a:buFont typeface="Arial" panose="020B0604020202020204" pitchFamily="34" charset="0"/>
        <a:buChar char="•"/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1pPr>
      <a:lvl2pPr marL="56104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2pPr>
      <a:lvl3pPr marL="1122094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3pPr>
      <a:lvl4pPr marL="1683140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4pPr>
      <a:lvl5pPr marL="224418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5pPr>
      <a:lvl6pPr marL="2805236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6pPr>
      <a:lvl7pPr marL="3366281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7pPr>
      <a:lvl8pPr marL="3927329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8pPr>
      <a:lvl9pPr marL="4488378" algn="l" defTabSz="1122094" rtl="0" eaLnBrk="1" latinLnBrk="0" hangingPunct="1">
        <a:defRPr sz="2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audio" Target="NUL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NUL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Evaluation</a:t>
            </a:r>
            <a:endParaRPr lang="en-US" sz="6600" dirty="0"/>
          </a:p>
        </p:txBody>
      </p:sp>
      <p:sp>
        <p:nvSpPr>
          <p:cNvPr id="6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7</a:t>
            </a:r>
            <a:endParaRPr lang="en-US" sz="4000" dirty="0"/>
          </a:p>
        </p:txBody>
      </p:sp>
      <p:sp>
        <p:nvSpPr>
          <p:cNvPr id="7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8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0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evaluations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Word choice.</a:t>
            </a:r>
          </a:p>
          <a:p>
            <a:r>
              <a:rPr lang="en-US" dirty="0" smtClean="0"/>
              <a:t>Word order </a:t>
            </a:r>
            <a:r>
              <a:rPr lang="en-GB" dirty="0"/>
              <a:t>(e.g. She extinguishes the candles, </a:t>
            </a:r>
            <a:r>
              <a:rPr lang="en-GB" i="1" dirty="0"/>
              <a:t>followed by her </a:t>
            </a:r>
            <a:r>
              <a:rPr lang="en-GB" i="1" dirty="0" smtClean="0"/>
              <a:t>husband).</a:t>
            </a:r>
          </a:p>
          <a:p>
            <a:r>
              <a:rPr lang="en-GB" b="1" dirty="0"/>
              <a:t>Followed by her husband, </a:t>
            </a:r>
            <a:r>
              <a:rPr lang="en-GB" dirty="0"/>
              <a:t>she extinguishes the candles</a:t>
            </a:r>
            <a:r>
              <a:rPr lang="en-GB" dirty="0" smtClean="0"/>
              <a:t>).</a:t>
            </a:r>
            <a:endParaRPr lang="en-GB" dirty="0"/>
          </a:p>
          <a:p>
            <a:endParaRPr lang="en-GB" i="1" dirty="0" smtClean="0"/>
          </a:p>
          <a:p>
            <a:endParaRPr lang="en-GB" i="1" dirty="0" smtClean="0"/>
          </a:p>
          <a:p>
            <a:endParaRPr lang="en-GB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3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INAccuracy</a:t>
            </a:r>
            <a:r>
              <a:rPr lang="en-GB" dirty="0" smtClean="0"/>
              <a:t> in ad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GB" dirty="0"/>
              <a:t>M</a:t>
            </a:r>
            <a:r>
              <a:rPr lang="en-GB" dirty="0" smtClean="0"/>
              <a:t>isnaming something.</a:t>
            </a:r>
            <a:endParaRPr lang="en-GB" dirty="0"/>
          </a:p>
          <a:p>
            <a:pPr lvl="0"/>
            <a:r>
              <a:rPr lang="en-GB" dirty="0"/>
              <a:t>U</a:t>
            </a:r>
            <a:r>
              <a:rPr lang="en-GB" dirty="0" smtClean="0"/>
              <a:t>sing </a:t>
            </a:r>
            <a:r>
              <a:rPr lang="en-GB" dirty="0"/>
              <a:t>an inappropriate verb </a:t>
            </a:r>
            <a:r>
              <a:rPr lang="en-GB" dirty="0" smtClean="0"/>
              <a:t>(walks</a:t>
            </a:r>
            <a:r>
              <a:rPr lang="en-GB" dirty="0"/>
              <a:t> </a:t>
            </a:r>
            <a:r>
              <a:rPr lang="en-GB" dirty="0" smtClean="0"/>
              <a:t>instead of run).</a:t>
            </a:r>
            <a:endParaRPr lang="en-GB" dirty="0"/>
          </a:p>
          <a:p>
            <a:pPr lvl="0"/>
            <a:r>
              <a:rPr lang="en-GB" dirty="0"/>
              <a:t>Misreporting </a:t>
            </a:r>
            <a:r>
              <a:rPr lang="en-GB" dirty="0" smtClean="0"/>
              <a:t>(saying something </a:t>
            </a:r>
            <a:r>
              <a:rPr lang="en-GB" dirty="0"/>
              <a:t>is there when </a:t>
            </a:r>
            <a:r>
              <a:rPr lang="en-GB" dirty="0" smtClean="0"/>
              <a:t>it’s </a:t>
            </a:r>
            <a:r>
              <a:rPr lang="en-GB" dirty="0"/>
              <a:t>not</a:t>
            </a:r>
            <a:r>
              <a:rPr lang="en-GB" dirty="0" smtClean="0"/>
              <a:t>). </a:t>
            </a:r>
            <a:endParaRPr lang="en-GB" dirty="0"/>
          </a:p>
          <a:p>
            <a:pPr lvl="0"/>
            <a:r>
              <a:rPr lang="en-GB" dirty="0"/>
              <a:t>Omission/censorship (not saying </a:t>
            </a:r>
            <a:r>
              <a:rPr lang="en-GB" dirty="0" smtClean="0"/>
              <a:t>something’s there </a:t>
            </a:r>
            <a:r>
              <a:rPr lang="en-GB" dirty="0"/>
              <a:t>when it is).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8958" y="1578656"/>
            <a:ext cx="184666" cy="50444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217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users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Accuracy.</a:t>
            </a:r>
          </a:p>
          <a:p>
            <a:r>
              <a:rPr lang="en-GB" dirty="0" smtClean="0"/>
              <a:t>Density (neither too little nor too much).</a:t>
            </a:r>
          </a:p>
          <a:p>
            <a:r>
              <a:rPr lang="en-GB" dirty="0" smtClean="0"/>
              <a:t>Delivery (</a:t>
            </a:r>
            <a:r>
              <a:rPr lang="en-GB" dirty="0"/>
              <a:t>engaged and </a:t>
            </a:r>
            <a:r>
              <a:rPr lang="en-GB" dirty="0" smtClean="0"/>
              <a:t>engaging). </a:t>
            </a:r>
          </a:p>
          <a:p>
            <a:r>
              <a:rPr lang="en-GB" dirty="0" smtClean="0"/>
              <a:t>Technical aspects e.g. sound quality.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96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sheet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Available on the ADLAB PRO website.</a:t>
            </a:r>
          </a:p>
          <a:p>
            <a:r>
              <a:rPr lang="en-GB" dirty="0" smtClean="0"/>
              <a:t>To evaluate your peers’ performance.</a:t>
            </a:r>
          </a:p>
          <a:p>
            <a:r>
              <a:rPr lang="en-GB" dirty="0" smtClean="0"/>
              <a:t>To evaluate your own performance.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36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Peer evaluation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3131811"/>
            <a:ext cx="17223583" cy="6376985"/>
          </a:xfrm>
        </p:spPr>
        <p:txBody>
          <a:bodyPr/>
          <a:lstStyle/>
          <a:p>
            <a:r>
              <a:rPr lang="en-GB" dirty="0" smtClean="0"/>
              <a:t>Assume </a:t>
            </a:r>
            <a:r>
              <a:rPr lang="en-GB" dirty="0"/>
              <a:t>good </a:t>
            </a:r>
            <a:r>
              <a:rPr lang="en-GB" dirty="0" smtClean="0"/>
              <a:t>intent.</a:t>
            </a:r>
            <a:endParaRPr lang="en-GB" dirty="0"/>
          </a:p>
          <a:p>
            <a:r>
              <a:rPr lang="en-GB" dirty="0" smtClean="0"/>
              <a:t>Remember they’re not </a:t>
            </a:r>
            <a:r>
              <a:rPr lang="en-GB" dirty="0"/>
              <a:t>criticising </a:t>
            </a:r>
            <a:r>
              <a:rPr lang="en-GB" dirty="0" smtClean="0"/>
              <a:t>you.</a:t>
            </a:r>
          </a:p>
          <a:p>
            <a:r>
              <a:rPr lang="en-GB" dirty="0" smtClean="0"/>
              <a:t>Their </a:t>
            </a:r>
            <a:r>
              <a:rPr lang="en-GB" dirty="0"/>
              <a:t>aim is to improve the description for the benefit of </a:t>
            </a:r>
            <a:r>
              <a:rPr lang="en-GB" dirty="0" smtClean="0"/>
              <a:t>AD </a:t>
            </a:r>
            <a:r>
              <a:rPr lang="en-GB" dirty="0"/>
              <a:t>users</a:t>
            </a:r>
            <a:r>
              <a:rPr lang="en-GB" dirty="0" smtClean="0"/>
              <a:t>.</a:t>
            </a:r>
          </a:p>
          <a:p>
            <a:r>
              <a:rPr lang="en-GB" dirty="0" smtClean="0"/>
              <a:t>Giving feedback, </a:t>
            </a:r>
            <a:r>
              <a:rPr lang="en-GB" dirty="0"/>
              <a:t>b</a:t>
            </a:r>
            <a:r>
              <a:rPr lang="en-GB" dirty="0" smtClean="0"/>
              <a:t>e </a:t>
            </a:r>
            <a:r>
              <a:rPr lang="en-GB" dirty="0"/>
              <a:t>specific, honest and </a:t>
            </a:r>
            <a:r>
              <a:rPr lang="en-GB" dirty="0" smtClean="0"/>
              <a:t>kind.</a:t>
            </a:r>
            <a:endParaRPr lang="en-GB" dirty="0"/>
          </a:p>
          <a:p>
            <a:r>
              <a:rPr lang="en-GB" dirty="0" smtClean="0"/>
              <a:t>We’re all human. We all make mistakes.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07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ytuł 4"/>
          <p:cNvSpPr>
            <a:spLocks noGrp="1"/>
          </p:cNvSpPr>
          <p:nvPr>
            <p:ph type="title"/>
          </p:nvPr>
        </p:nvSpPr>
        <p:spPr>
          <a:xfrm>
            <a:off x="1025381" y="647379"/>
            <a:ext cx="16166236" cy="1135047"/>
          </a:xfrm>
        </p:spPr>
        <p:txBody>
          <a:bodyPr>
            <a:normAutofit/>
          </a:bodyPr>
          <a:lstStyle/>
          <a:p>
            <a:r>
              <a:rPr lang="en-US" sz="6600" dirty="0" smtClean="0"/>
              <a:t>Evaluation</a:t>
            </a:r>
            <a:endParaRPr lang="en-US" sz="6600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0"/>
          </p:nvPr>
        </p:nvSpPr>
        <p:spPr>
          <a:xfrm>
            <a:off x="3497407" y="2181821"/>
            <a:ext cx="11222181" cy="1393296"/>
          </a:xfrm>
        </p:spPr>
        <p:txBody>
          <a:bodyPr/>
          <a:lstStyle/>
          <a:p>
            <a:r>
              <a:rPr lang="en-US" sz="4000" dirty="0" smtClean="0"/>
              <a:t>Module </a:t>
            </a:r>
            <a:r>
              <a:rPr lang="pl-PL" sz="4000" dirty="0"/>
              <a:t>3</a:t>
            </a:r>
            <a:endParaRPr lang="en-US" sz="4000" dirty="0" smtClean="0"/>
          </a:p>
          <a:p>
            <a:r>
              <a:rPr lang="en-US" sz="4000" dirty="0" smtClean="0"/>
              <a:t>Unit </a:t>
            </a:r>
            <a:r>
              <a:rPr lang="pl-PL" sz="4000" dirty="0"/>
              <a:t>7</a:t>
            </a:r>
            <a:endParaRPr lang="en-US" sz="4000" dirty="0"/>
          </a:p>
        </p:txBody>
      </p:sp>
      <p:sp>
        <p:nvSpPr>
          <p:cNvPr id="20" name="Symbol zastępczy tekstu 6"/>
          <p:cNvSpPr>
            <a:spLocks noGrp="1"/>
          </p:cNvSpPr>
          <p:nvPr>
            <p:ph type="body" sz="quarter" idx="11"/>
          </p:nvPr>
        </p:nvSpPr>
        <p:spPr>
          <a:xfrm>
            <a:off x="3497408" y="3673140"/>
            <a:ext cx="11222181" cy="551823"/>
          </a:xfrm>
        </p:spPr>
        <p:txBody>
          <a:bodyPr/>
          <a:lstStyle/>
          <a:p>
            <a:r>
              <a:rPr lang="en-US" sz="3500" dirty="0" smtClean="0"/>
              <a:t>DR. Louise Fryer</a:t>
            </a:r>
            <a:endParaRPr lang="en-US" sz="3500" dirty="0"/>
          </a:p>
        </p:txBody>
      </p:sp>
      <p:sp>
        <p:nvSpPr>
          <p:cNvPr id="21" name="Symbol zastępczy tekstu 6"/>
          <p:cNvSpPr txBox="1">
            <a:spLocks/>
          </p:cNvSpPr>
          <p:nvPr/>
        </p:nvSpPr>
        <p:spPr>
          <a:xfrm>
            <a:off x="3497408" y="4335716"/>
            <a:ext cx="11222181" cy="55182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 cap="all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dirty="0" smtClean="0">
                <a:latin typeface="Verdana" charset="0"/>
                <a:ea typeface="Verdana" charset="0"/>
                <a:cs typeface="Verdana" charset="0"/>
              </a:rPr>
              <a:t>Utopian Voices Ltd.</a:t>
            </a:r>
            <a:endParaRPr lang="en-US" sz="35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15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6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Fryer, L. </a:t>
            </a:r>
            <a:r>
              <a:rPr lang="en-GB" dirty="0" smtClean="0"/>
              <a:t>(forthcoming)</a:t>
            </a:r>
            <a:r>
              <a:rPr lang="en-GB" dirty="0"/>
              <a:t>. Quality Assessment in Audio description: Lessons learned from Interpreting. In E. </a:t>
            </a:r>
            <a:r>
              <a:rPr lang="en-GB" dirty="0" err="1"/>
              <a:t>Huertas</a:t>
            </a:r>
            <a:r>
              <a:rPr lang="en-GB" dirty="0"/>
              <a:t>-Barros, S. </a:t>
            </a:r>
            <a:r>
              <a:rPr lang="en-GB" dirty="0" err="1"/>
              <a:t>Vandepitte</a:t>
            </a:r>
            <a:r>
              <a:rPr lang="en-GB" dirty="0"/>
              <a:t> and E. Iglesias-</a:t>
            </a:r>
            <a:r>
              <a:rPr lang="en-GB" dirty="0" err="1"/>
              <a:t>Fernández</a:t>
            </a:r>
            <a:r>
              <a:rPr lang="en-GB" dirty="0"/>
              <a:t> (Eds.) </a:t>
            </a:r>
            <a:r>
              <a:rPr lang="en-GB" i="1" dirty="0"/>
              <a:t>Quality Assurance and Assessment Practices in Translation and Interpreting</a:t>
            </a:r>
            <a:r>
              <a:rPr lang="en-GB" dirty="0"/>
              <a:t>. IGI-Global publications.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90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tekstu 4"/>
          <p:cNvSpPr>
            <a:spLocks noGrp="1"/>
          </p:cNvSpPr>
          <p:nvPr>
            <p:ph type="body" sz="quarter" idx="10"/>
          </p:nvPr>
        </p:nvSpPr>
        <p:spPr>
          <a:xfrm>
            <a:off x="1912446" y="580826"/>
            <a:ext cx="14763322" cy="8635363"/>
          </a:xfrm>
        </p:spPr>
        <p:txBody>
          <a:bodyPr>
            <a:noAutofit/>
          </a:bodyPr>
          <a:lstStyle/>
          <a:p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preparation of this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presentation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</a:t>
            </a:r>
            <a:r>
              <a:rPr lang="en-US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supported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</a:t>
            </a:r>
            <a:r>
              <a:rPr lang="pl-PL" sz="4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ADLAB PRO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(Audio Description: A Laboratory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Development of a New Professional Profile),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financed by the European Union</a:t>
            </a:r>
            <a:endParaRPr lang="pl-PL" sz="4000" spc="123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 the Erasmus+ </a:t>
            </a:r>
            <a:r>
              <a:rPr lang="en-US" sz="4000" spc="123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Programme</a:t>
            </a:r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Key Action 2 – Strategic Partnerships,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number:2016-1-IT02-KA203-024311. 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48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2454442" y="1381478"/>
            <a:ext cx="15011718" cy="7858774"/>
          </a:xfrm>
        </p:spPr>
        <p:txBody>
          <a:bodyPr/>
          <a:lstStyle/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information and views set out in this presentation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those of the authors and do not necessarily reflect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official opinion of the European Union</a:t>
            </a:r>
            <a:r>
              <a:rPr lang="en-US" sz="4000" spc="123" dirty="0" smtClean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the European Union institutions and bodies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 any person acting on their behalf may be held responsible</a:t>
            </a:r>
            <a:r>
              <a:rPr lang="pl-PL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use which may be made</a:t>
            </a: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 the information contained therein.</a:t>
            </a:r>
            <a:endParaRPr lang="en-US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4000" spc="123" dirty="0">
                <a:solidFill>
                  <a:srgbClr val="21212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pl-PL" sz="4000" spc="123" dirty="0" smtClean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sz="4000" spc="123" dirty="0">
              <a:solidFill>
                <a:srgbClr val="21212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32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3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Purpose of ad</a:t>
            </a:r>
            <a:endParaRPr lang="en-US" sz="6000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quarter" idx="10"/>
          </p:nvPr>
        </p:nvSpPr>
        <p:spPr>
          <a:xfrm>
            <a:off x="1067209" y="3065311"/>
            <a:ext cx="16446698" cy="4649921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make everything that is available to the sighted audience available to the </a:t>
            </a:r>
            <a:r>
              <a:rPr lang="en-GB" dirty="0" smtClean="0"/>
              <a:t>PSL. </a:t>
            </a:r>
          </a:p>
          <a:p>
            <a:pPr>
              <a:buFont typeface="Arial"/>
              <a:buChar char="•"/>
            </a:pPr>
            <a:r>
              <a:rPr lang="en-GB" dirty="0"/>
              <a:t>T</a:t>
            </a:r>
            <a:r>
              <a:rPr lang="en-GB" dirty="0" smtClean="0"/>
              <a:t>o </a:t>
            </a:r>
            <a:r>
              <a:rPr lang="en-GB" dirty="0"/>
              <a:t>enable users to follow the </a:t>
            </a:r>
            <a:r>
              <a:rPr lang="en-GB" dirty="0" smtClean="0"/>
              <a:t>story.</a:t>
            </a:r>
          </a:p>
          <a:p>
            <a:pPr>
              <a:buFont typeface="Arial"/>
              <a:buChar char="•"/>
            </a:pPr>
            <a:r>
              <a:rPr lang="en-GB" dirty="0" smtClean="0"/>
              <a:t>To </a:t>
            </a:r>
            <a:r>
              <a:rPr lang="en-GB" dirty="0"/>
              <a:t>give AD users an equivalent experience to that of the sighted audience.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12266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click.wav"/>
          </p:stSnd>
        </p:sndAc>
      </p:transition>
    </mc:Choice>
    <mc:Fallback xmlns="">
      <p:transition spd="slow">
        <p:sndAc>
          <p:stSnd>
            <p:snd r:embed="rId4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types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Formative </a:t>
            </a:r>
            <a:r>
              <a:rPr lang="mr-IN" dirty="0" smtClean="0"/>
              <a:t>–</a:t>
            </a:r>
            <a:r>
              <a:rPr lang="en-GB" dirty="0" smtClean="0"/>
              <a:t> aims to improve final result.</a:t>
            </a:r>
          </a:p>
          <a:p>
            <a:r>
              <a:rPr lang="en-GB" dirty="0" smtClean="0"/>
              <a:t>Summative </a:t>
            </a:r>
            <a:r>
              <a:rPr lang="mr-IN" dirty="0" smtClean="0"/>
              <a:t>–</a:t>
            </a:r>
            <a:r>
              <a:rPr lang="en-GB" dirty="0" smtClean="0"/>
              <a:t> assesses the final result.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48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The AD </a:t>
            </a:r>
            <a:r>
              <a:rPr lang="en-US" dirty="0" smtClean="0"/>
              <a:t>student.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AD professional.</a:t>
            </a:r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35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VOCALEYES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2769" y="2532140"/>
            <a:ext cx="17223583" cy="4831465"/>
          </a:xfrm>
        </p:spPr>
        <p:txBody>
          <a:bodyPr/>
          <a:lstStyle/>
          <a:p>
            <a:endParaRPr lang="en-US" dirty="0" smtClean="0"/>
          </a:p>
          <a:p>
            <a:r>
              <a:rPr lang="en-US" smtClean="0"/>
              <a:t>Embedded Evaluation.</a:t>
            </a:r>
            <a:endParaRPr lang="en-US" dirty="0" smtClean="0"/>
          </a:p>
          <a:p>
            <a:r>
              <a:rPr lang="en-US" dirty="0" smtClean="0"/>
              <a:t>Annual assessment.</a:t>
            </a:r>
            <a:endParaRPr lang="en-US" dirty="0"/>
          </a:p>
          <a:p>
            <a:pPr marL="0" indent="0">
              <a:buNone/>
            </a:pPr>
            <a:r>
              <a:rPr lang="en-GB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47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Schjoldager</a:t>
            </a:r>
            <a:r>
              <a:rPr lang="en-US" dirty="0" smtClean="0"/>
              <a:t> criteria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32210" y="2602689"/>
            <a:ext cx="17223583" cy="6782214"/>
          </a:xfrm>
        </p:spPr>
        <p:txBody>
          <a:bodyPr/>
          <a:lstStyle/>
          <a:p>
            <a:r>
              <a:rPr lang="en-GB" dirty="0" err="1" smtClean="0"/>
              <a:t>Schjoldager</a:t>
            </a:r>
            <a:r>
              <a:rPr lang="en-GB" dirty="0"/>
              <a:t> </a:t>
            </a:r>
            <a:r>
              <a:rPr lang="en-GB" dirty="0" smtClean="0"/>
              <a:t>used the </a:t>
            </a:r>
            <a:r>
              <a:rPr lang="en-GB" dirty="0"/>
              <a:t>following criteria </a:t>
            </a:r>
            <a:r>
              <a:rPr lang="en-GB" smtClean="0"/>
              <a:t>to evaluate </a:t>
            </a:r>
            <a:r>
              <a:rPr lang="en-GB" dirty="0"/>
              <a:t>performance: </a:t>
            </a:r>
          </a:p>
          <a:p>
            <a:pPr lvl="0"/>
            <a:r>
              <a:rPr lang="en-GB" dirty="0" smtClean="0"/>
              <a:t>Comprehensibility. </a:t>
            </a:r>
            <a:endParaRPr lang="en-GB" dirty="0"/>
          </a:p>
          <a:p>
            <a:pPr lvl="0"/>
            <a:r>
              <a:rPr lang="en-GB" dirty="0" smtClean="0"/>
              <a:t>Delivery.</a:t>
            </a:r>
            <a:endParaRPr lang="en-GB" dirty="0"/>
          </a:p>
          <a:p>
            <a:pPr lvl="0"/>
            <a:r>
              <a:rPr lang="en-GB" dirty="0" smtClean="0"/>
              <a:t>Language. </a:t>
            </a:r>
            <a:endParaRPr lang="en-GB" dirty="0"/>
          </a:p>
          <a:p>
            <a:pPr lvl="0"/>
            <a:r>
              <a:rPr lang="en-GB" dirty="0"/>
              <a:t>C</a:t>
            </a:r>
            <a:r>
              <a:rPr lang="en-GB" dirty="0" smtClean="0"/>
              <a:t>oherence </a:t>
            </a:r>
            <a:r>
              <a:rPr lang="en-GB" dirty="0"/>
              <a:t>and </a:t>
            </a:r>
            <a:r>
              <a:rPr lang="en-GB" dirty="0" smtClean="0"/>
              <a:t>plausibility.</a:t>
            </a:r>
            <a:endParaRPr lang="en-GB" dirty="0"/>
          </a:p>
          <a:p>
            <a:pPr lvl="0"/>
            <a:r>
              <a:rPr lang="en-GB" dirty="0" smtClean="0"/>
              <a:t>Loyalty. 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56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Comprehensibility</a:t>
            </a:r>
            <a:r>
              <a:rPr lang="en-GB" i="1" dirty="0"/>
              <a:t> </a:t>
            </a:r>
            <a:br>
              <a:rPr lang="en-GB" i="1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AD reception </a:t>
            </a:r>
            <a:r>
              <a:rPr lang="en-GB" dirty="0" smtClean="0"/>
              <a:t>research </a:t>
            </a:r>
            <a:r>
              <a:rPr lang="en-GB" dirty="0"/>
              <a:t>shows that comprehensibility and enjoyment/engagement are not related (Fryer &amp; Freeman, 2014; </a:t>
            </a:r>
            <a:r>
              <a:rPr lang="en-GB" dirty="0" err="1"/>
              <a:t>Walczak</a:t>
            </a:r>
            <a:r>
              <a:rPr lang="en-GB" dirty="0"/>
              <a:t> &amp; Fryer, 2017a, 2017b). </a:t>
            </a:r>
          </a:p>
          <a:p>
            <a:r>
              <a:rPr lang="en-GB" dirty="0"/>
              <a:t>The importance of comprehensibility depends on the </a:t>
            </a:r>
            <a:r>
              <a:rPr lang="en-GB" dirty="0" smtClean="0"/>
              <a:t>purpose. </a:t>
            </a:r>
            <a:r>
              <a:rPr lang="en-GB" dirty="0"/>
              <a:t>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893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7882" y="2102253"/>
            <a:ext cx="17223583" cy="4831465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Comprehensibility has been coupled with delivery.</a:t>
            </a:r>
          </a:p>
          <a:p>
            <a:r>
              <a:rPr lang="en-GB" dirty="0"/>
              <a:t>Not only does lack of vocal clarity (mumbling) affect comprehensibility, but </a:t>
            </a:r>
            <a:r>
              <a:rPr lang="en-GB" dirty="0" smtClean="0"/>
              <a:t>segmentation (the gaps between words and phrases) </a:t>
            </a:r>
            <a:r>
              <a:rPr lang="en-GB" dirty="0"/>
              <a:t>and prosody (including </a:t>
            </a:r>
            <a:r>
              <a:rPr lang="en-GB" dirty="0" smtClean="0"/>
              <a:t>intonation, pitch </a:t>
            </a:r>
            <a:r>
              <a:rPr lang="en-GB" dirty="0"/>
              <a:t>and pace) all help to shape </a:t>
            </a:r>
            <a:r>
              <a:rPr lang="en-GB" dirty="0" smtClean="0"/>
              <a:t>meaning.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31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Deviations from good delivery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67489" y="2355766"/>
            <a:ext cx="17223583" cy="4831465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narticulate speech.</a:t>
            </a:r>
          </a:p>
          <a:p>
            <a:r>
              <a:rPr lang="en-GB" dirty="0" smtClean="0"/>
              <a:t>Pauses. </a:t>
            </a:r>
          </a:p>
          <a:p>
            <a:r>
              <a:rPr lang="en-GB" dirty="0" smtClean="0"/>
              <a:t>Hesitation. </a:t>
            </a:r>
          </a:p>
          <a:p>
            <a:r>
              <a:rPr lang="en-GB" dirty="0"/>
              <a:t>F</a:t>
            </a:r>
            <a:r>
              <a:rPr lang="en-GB" dirty="0" smtClean="0"/>
              <a:t>alse starts. </a:t>
            </a:r>
          </a:p>
          <a:p>
            <a:r>
              <a:rPr lang="en-GB" dirty="0"/>
              <a:t>I</a:t>
            </a:r>
            <a:r>
              <a:rPr lang="en-GB" dirty="0" smtClean="0"/>
              <a:t>rritating noises. </a:t>
            </a:r>
          </a:p>
          <a:p>
            <a:r>
              <a:rPr lang="en-GB" dirty="0" smtClean="0"/>
              <a:t>Repetition and excessive </a:t>
            </a:r>
            <a:r>
              <a:rPr lang="en-GB" dirty="0"/>
              <a:t>self-</a:t>
            </a:r>
            <a:r>
              <a:rPr lang="en-GB" dirty="0" smtClean="0"/>
              <a:t>correction. </a:t>
            </a:r>
          </a:p>
          <a:p>
            <a:r>
              <a:rPr lang="en-GB" dirty="0"/>
              <a:t>U</a:t>
            </a:r>
            <a:r>
              <a:rPr lang="en-GB" dirty="0" smtClean="0"/>
              <a:t>nconvincing </a:t>
            </a:r>
            <a:r>
              <a:rPr lang="en-GB" dirty="0"/>
              <a:t>voice quality and monotonous </a:t>
            </a:r>
            <a:r>
              <a:rPr lang="en-GB" dirty="0" smtClean="0"/>
              <a:t>intonation. </a:t>
            </a:r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4840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lick.wav"/>
          </p:stSnd>
        </p:sndAc>
      </p:transition>
    </mc:Choice>
    <mc:Fallback xmlns="">
      <p:transition spd="slow">
        <p:sndAc>
          <p:stSnd>
            <p:snd r:embed="rId5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MA PAGINA -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11897</TotalTime>
  <Words>455</Words>
  <Application>Microsoft Office PowerPoint</Application>
  <PresentationFormat>Personalització</PresentationFormat>
  <Paragraphs>94</Paragraphs>
  <Slides>18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Títols de les diapositives</vt:lpstr>
      </vt:variant>
      <vt:variant>
        <vt:i4>18</vt:i4>
      </vt:variant>
    </vt:vector>
  </HeadingPairs>
  <TitlesOfParts>
    <vt:vector size="19" baseType="lpstr">
      <vt:lpstr>PRIMA PAGINA - TITOLO</vt:lpstr>
      <vt:lpstr>Evaluation</vt:lpstr>
      <vt:lpstr>Purpose of ad</vt:lpstr>
      <vt:lpstr>Evaluation types</vt:lpstr>
      <vt:lpstr>training</vt:lpstr>
      <vt:lpstr>VOCALEYES</vt:lpstr>
      <vt:lpstr>Schjoldager criteria</vt:lpstr>
      <vt:lpstr>Comprehensibility  </vt:lpstr>
      <vt:lpstr>delivery</vt:lpstr>
      <vt:lpstr>Deviations from good delivery</vt:lpstr>
      <vt:lpstr>Language evaluations</vt:lpstr>
      <vt:lpstr>INAccuracy in ad</vt:lpstr>
      <vt:lpstr>Ad users</vt:lpstr>
      <vt:lpstr>Evaluation sheet</vt:lpstr>
      <vt:lpstr>Peer evaluation</vt:lpstr>
      <vt:lpstr>Evaluation</vt:lpstr>
      <vt:lpstr>references</vt:lpstr>
      <vt:lpstr>Presentació del PowerPoint</vt:lpstr>
      <vt:lpstr>Presentació del PowerPoint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Marta Rial Pan</dc:creator>
  <cp:lastModifiedBy>1228835</cp:lastModifiedBy>
  <cp:revision>293</cp:revision>
  <dcterms:created xsi:type="dcterms:W3CDTF">2016-10-18T07:38:44Z</dcterms:created>
  <dcterms:modified xsi:type="dcterms:W3CDTF">2019-02-15T12:05:47Z</dcterms:modified>
</cp:coreProperties>
</file>