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97" r:id="rId2"/>
    <p:sldId id="301" r:id="rId3"/>
    <p:sldId id="305" r:id="rId4"/>
    <p:sldId id="306" r:id="rId5"/>
    <p:sldId id="308" r:id="rId6"/>
    <p:sldId id="309" r:id="rId7"/>
    <p:sldId id="310" r:id="rId8"/>
    <p:sldId id="328" r:id="rId9"/>
    <p:sldId id="311" r:id="rId10"/>
    <p:sldId id="312" r:id="rId11"/>
    <p:sldId id="313" r:id="rId12"/>
    <p:sldId id="314" r:id="rId13"/>
    <p:sldId id="326" r:id="rId14"/>
    <p:sldId id="336" r:id="rId15"/>
    <p:sldId id="303" r:id="rId16"/>
    <p:sldId id="304" r:id="rId17"/>
  </p:sldIdLst>
  <p:sldSz cx="18288000" cy="10287000"/>
  <p:notesSz cx="6858000" cy="9144000"/>
  <p:defaultTextStyle>
    <a:defPPr>
      <a:defRPr lang="it-IT"/>
    </a:defPPr>
    <a:lvl1pPr marL="0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1pPr>
    <a:lvl2pPr marL="680244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2pPr>
    <a:lvl3pPr marL="1360485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3pPr>
    <a:lvl4pPr marL="2040728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4pPr>
    <a:lvl5pPr marL="2720972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5pPr>
    <a:lvl6pPr marL="3401216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6pPr>
    <a:lvl7pPr marL="4081456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7pPr>
    <a:lvl8pPr marL="4761699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8pPr>
    <a:lvl9pPr marL="5441943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4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A0DA"/>
    <a:srgbClr val="BBDBE7"/>
    <a:srgbClr val="91C6D8"/>
    <a:srgbClr val="904895"/>
    <a:srgbClr val="584394"/>
    <a:srgbClr val="EFB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9" autoAdjust="0"/>
    <p:restoredTop sz="80826" autoAdjust="0"/>
  </p:normalViewPr>
  <p:slideViewPr>
    <p:cSldViewPr snapToGrid="0">
      <p:cViewPr varScale="1">
        <p:scale>
          <a:sx n="29" d="100"/>
          <a:sy n="29" d="100"/>
        </p:scale>
        <p:origin x="-1782" y="-102"/>
      </p:cViewPr>
      <p:guideLst>
        <p:guide orient="horz" pos="3240"/>
        <p:guide pos="57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3134" y="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6529F9-667F-49CF-90FA-DBAFEF77422F}" type="datetimeFigureOut">
              <a:rPr lang="en" smtClean="0"/>
              <a:t>2/14/2019</a:t>
            </a:fld>
            <a:endParaRPr lang="en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7899A5-C3DB-4C67-B6CC-0B57A984DF1A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8150256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4B3C98-8E39-4484-9693-3AACC2228585}" type="datetimeFigureOut">
              <a:rPr lang="it-IT" smtClean="0"/>
              <a:pPr/>
              <a:t>14/02/2019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511B04-AA2C-4B47-B204-C38B51CC87E8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1390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1pPr>
    <a:lvl2pPr marL="680244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2pPr>
    <a:lvl3pPr marL="1360485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3pPr>
    <a:lvl4pPr marL="2040728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4pPr>
    <a:lvl5pPr marL="2720972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5pPr>
    <a:lvl6pPr marL="3401216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6pPr>
    <a:lvl7pPr marL="4081456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7pPr>
    <a:lvl8pPr marL="4761699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8pPr>
    <a:lvl9pPr marL="5441943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55618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46597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64158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7593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2.gi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NULL"/><Relationship Id="rId4" Type="http://schemas.openxmlformats.org/officeDocument/2006/relationships/image" Target="../media/image4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NUL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2.gi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presenter’s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85287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29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475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003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96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055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40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922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25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4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000"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4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809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63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none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38288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for power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2" name="Obraz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05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300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892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296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4353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62" r:id="rId4"/>
    <p:sldLayoutId id="2147483659" r:id="rId5"/>
    <p:sldLayoutId id="2147483661" r:id="rId6"/>
    <p:sldLayoutId id="2147483675" r:id="rId7"/>
    <p:sldLayoutId id="2147483676" r:id="rId8"/>
    <p:sldLayoutId id="2147483677" r:id="rId9"/>
    <p:sldLayoutId id="2147483690" r:id="rId10"/>
    <p:sldLayoutId id="2147483691" r:id="rId11"/>
    <p:sldLayoutId id="2147483692" r:id="rId12"/>
    <p:sldLayoutId id="2147483735" r:id="rId13"/>
    <p:sldLayoutId id="2147483736" r:id="rId14"/>
    <p:sldLayoutId id="2147483737" r:id="rId15"/>
    <p:sldLayoutId id="2147483738" r:id="rId16"/>
    <p:sldLayoutId id="2147483739" r:id="rId17"/>
  </p:sldLayoutIdLst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9" name="click.wav"/>
          </p:stSnd>
        </p:sndAc>
      </p:transition>
    </mc:Choice>
    <mc:Fallback xmlns="">
      <p:transition spd="slow">
        <p:sndAc>
          <p:stSnd>
            <p:snd r:embed="rId20" name="click.wav"/>
          </p:stSnd>
        </p:sndAc>
      </p:transition>
    </mc:Fallback>
  </mc:AlternateContent>
  <p:txStyles>
    <p:titleStyle>
      <a:lvl1pPr algn="l" defTabSz="1122094" rtl="0" eaLnBrk="1" latinLnBrk="0" hangingPunct="1">
        <a:lnSpc>
          <a:spcPct val="90000"/>
        </a:lnSpc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0524" indent="-280524" algn="l" defTabSz="1122094" rtl="0" eaLnBrk="1" latinLnBrk="0" hangingPunct="1">
        <a:lnSpc>
          <a:spcPct val="90000"/>
        </a:lnSpc>
        <a:spcBef>
          <a:spcPts val="1227"/>
        </a:spcBef>
        <a:buFont typeface="Arial" panose="020B0604020202020204" pitchFamily="34" charset="0"/>
        <a:buChar char="•"/>
        <a:defRPr sz="3436" kern="1200">
          <a:solidFill>
            <a:schemeClr val="tx1"/>
          </a:solidFill>
          <a:latin typeface="+mn-lt"/>
          <a:ea typeface="+mn-ea"/>
          <a:cs typeface="+mn-cs"/>
        </a:defRPr>
      </a:lvl1pPr>
      <a:lvl2pPr marL="841573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945" kern="1200">
          <a:solidFill>
            <a:schemeClr val="tx1"/>
          </a:solidFill>
          <a:latin typeface="+mn-lt"/>
          <a:ea typeface="+mn-ea"/>
          <a:cs typeface="+mn-cs"/>
        </a:defRPr>
      </a:lvl2pPr>
      <a:lvl3pPr marL="1402617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454" kern="1200">
          <a:solidFill>
            <a:schemeClr val="tx1"/>
          </a:solidFill>
          <a:latin typeface="+mn-lt"/>
          <a:ea typeface="+mn-ea"/>
          <a:cs typeface="+mn-cs"/>
        </a:defRPr>
      </a:lvl3pPr>
      <a:lvl4pPr marL="1963665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4pPr>
      <a:lvl5pPr marL="2524713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5pPr>
      <a:lvl6pPr marL="3085759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6pPr>
      <a:lvl7pPr marL="3646805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7pPr>
      <a:lvl8pPr marL="4207852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8pPr>
      <a:lvl9pPr marL="4768901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1pPr>
      <a:lvl2pPr marL="561046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2pPr>
      <a:lvl3pPr marL="1122094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3pPr>
      <a:lvl4pPr marL="1683140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4pPr>
      <a:lvl5pPr marL="2244188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5pPr>
      <a:lvl6pPr marL="2805236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6pPr>
      <a:lvl7pPr marL="3366281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7pPr>
      <a:lvl8pPr marL="3927329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8pPr>
      <a:lvl9pPr marL="4488378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Relationship Id="rId4" Type="http://schemas.openxmlformats.org/officeDocument/2006/relationships/audio" Target="NUL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NUL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workflow</a:t>
            </a:r>
            <a:endParaRPr lang="en-US" sz="6600" dirty="0"/>
          </a:p>
        </p:txBody>
      </p:sp>
      <p:sp>
        <p:nvSpPr>
          <p:cNvPr id="6" name="Symbol zastępczy tekstu 5"/>
          <p:cNvSpPr>
            <a:spLocks noGrp="1"/>
          </p:cNvSpPr>
          <p:nvPr>
            <p:ph type="body" sz="quarter" idx="10"/>
          </p:nvPr>
        </p:nvSpPr>
        <p:spPr>
          <a:xfrm>
            <a:off x="3497407" y="2181821"/>
            <a:ext cx="11222181" cy="1393296"/>
          </a:xfrm>
        </p:spPr>
        <p:txBody>
          <a:bodyPr/>
          <a:lstStyle/>
          <a:p>
            <a:r>
              <a:rPr lang="en-US" sz="4000" dirty="0" smtClean="0"/>
              <a:t>Module </a:t>
            </a:r>
            <a:r>
              <a:rPr lang="pl-PL" sz="4000" dirty="0"/>
              <a:t>3</a:t>
            </a:r>
            <a:endParaRPr lang="en-US" sz="4000" dirty="0" smtClean="0"/>
          </a:p>
          <a:p>
            <a:r>
              <a:rPr lang="en-US" sz="4000" dirty="0" smtClean="0"/>
              <a:t>Unit </a:t>
            </a:r>
            <a:r>
              <a:rPr lang="pl-PL" sz="4000" dirty="0"/>
              <a:t>6</a:t>
            </a:r>
            <a:endParaRPr lang="pl-PL" sz="4000" dirty="0" smtClean="0"/>
          </a:p>
          <a:p>
            <a:endParaRPr lang="en-US" sz="4000" dirty="0"/>
          </a:p>
        </p:txBody>
      </p:sp>
      <p:sp>
        <p:nvSpPr>
          <p:cNvPr id="7" name="Symbol zastępczy tekstu 6"/>
          <p:cNvSpPr>
            <a:spLocks noGrp="1"/>
          </p:cNvSpPr>
          <p:nvPr>
            <p:ph type="body" sz="quarter" idx="11"/>
          </p:nvPr>
        </p:nvSpPr>
        <p:spPr>
          <a:xfrm>
            <a:off x="3497408" y="3673140"/>
            <a:ext cx="11222181" cy="551823"/>
          </a:xfrm>
        </p:spPr>
        <p:txBody>
          <a:bodyPr/>
          <a:lstStyle/>
          <a:p>
            <a:r>
              <a:rPr lang="en-US" sz="3500" dirty="0" smtClean="0"/>
              <a:t>Dr. Louise Fryer</a:t>
            </a:r>
            <a:endParaRPr lang="en-US" sz="3500" dirty="0"/>
          </a:p>
        </p:txBody>
      </p:sp>
      <p:sp>
        <p:nvSpPr>
          <p:cNvPr id="8" name="Symbol zastępczy tekstu 6"/>
          <p:cNvSpPr txBox="1">
            <a:spLocks/>
          </p:cNvSpPr>
          <p:nvPr/>
        </p:nvSpPr>
        <p:spPr>
          <a:xfrm>
            <a:off x="3497408" y="4335716"/>
            <a:ext cx="11222181" cy="55182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 cap="all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500" dirty="0" smtClean="0">
                <a:latin typeface="Verdana" charset="0"/>
                <a:ea typeface="Verdana" charset="0"/>
                <a:cs typeface="Verdana" charset="0"/>
              </a:rPr>
              <a:t>Utopian Voices Ltd.</a:t>
            </a:r>
            <a:endParaRPr lang="en-US" sz="3500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980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People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97882" y="2102253"/>
            <a:ext cx="17223583" cy="4831465"/>
          </a:xfrm>
        </p:spPr>
        <p:txBody>
          <a:bodyPr/>
          <a:lstStyle/>
          <a:p>
            <a:endParaRPr lang="en-GB" dirty="0" smtClean="0"/>
          </a:p>
          <a:p>
            <a:r>
              <a:rPr lang="en-GB" dirty="0" smtClean="0"/>
              <a:t>Stage Manager.</a:t>
            </a:r>
            <a:endParaRPr lang="en-GB" dirty="0"/>
          </a:p>
          <a:p>
            <a:r>
              <a:rPr lang="en-GB" dirty="0"/>
              <a:t>Assistance </a:t>
            </a:r>
            <a:r>
              <a:rPr lang="en-GB" dirty="0" smtClean="0"/>
              <a:t>Ushers.</a:t>
            </a:r>
            <a:endParaRPr lang="en-GB" dirty="0"/>
          </a:p>
          <a:p>
            <a:r>
              <a:rPr lang="en-GB" dirty="0"/>
              <a:t>AD user/evaluator.</a:t>
            </a:r>
          </a:p>
          <a:p>
            <a:r>
              <a:rPr lang="en-GB" dirty="0"/>
              <a:t>Describer(s</a:t>
            </a:r>
            <a:r>
              <a:rPr lang="en-GB" dirty="0" smtClean="0"/>
              <a:t>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0317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T</a:t>
            </a:r>
            <a:r>
              <a:rPr lang="en-GB" dirty="0" smtClean="0"/>
              <a:t>he </a:t>
            </a:r>
            <a:r>
              <a:rPr lang="en-GB" dirty="0"/>
              <a:t>buck stops with the Describer(s</a:t>
            </a:r>
            <a:r>
              <a:rPr lang="en-GB" dirty="0" smtClean="0"/>
              <a:t>). </a:t>
            </a:r>
          </a:p>
          <a:p>
            <a:r>
              <a:rPr lang="en-GB" dirty="0"/>
              <a:t>You are not responsible for all the </a:t>
            </a:r>
            <a:r>
              <a:rPr lang="en-GB" dirty="0" smtClean="0"/>
              <a:t>steps.</a:t>
            </a:r>
          </a:p>
          <a:p>
            <a:r>
              <a:rPr lang="en-GB" dirty="0" smtClean="0"/>
              <a:t>You </a:t>
            </a:r>
            <a:r>
              <a:rPr lang="en-GB" dirty="0"/>
              <a:t>need to check that all the steps are covered by ensuring that the venue knows what to expect and </a:t>
            </a:r>
            <a:r>
              <a:rPr lang="en-GB" dirty="0" smtClean="0"/>
              <a:t>what </a:t>
            </a:r>
            <a:r>
              <a:rPr lang="en-GB" dirty="0"/>
              <a:t>to provide.</a:t>
            </a:r>
          </a:p>
          <a:p>
            <a:pPr marL="0" indent="0">
              <a:buNone/>
            </a:pPr>
            <a:r>
              <a:rPr lang="en-GB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840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timespan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Takes much longer </a:t>
            </a:r>
            <a:r>
              <a:rPr lang="en-GB" dirty="0"/>
              <a:t>than </a:t>
            </a:r>
            <a:r>
              <a:rPr lang="en-GB" dirty="0" smtClean="0"/>
              <a:t>AD for screen. </a:t>
            </a:r>
          </a:p>
          <a:p>
            <a:r>
              <a:rPr lang="en-GB" dirty="0" smtClean="0"/>
              <a:t>May begin 3-4 weeks before the performance.</a:t>
            </a:r>
          </a:p>
          <a:p>
            <a:r>
              <a:rPr lang="en-GB" dirty="0" smtClean="0"/>
              <a:t>You may be booked several months before.</a:t>
            </a:r>
          </a:p>
          <a:p>
            <a:r>
              <a:rPr lang="en-GB" dirty="0" smtClean="0"/>
              <a:t>See a touring production in another venue.</a:t>
            </a:r>
          </a:p>
          <a:p>
            <a:r>
              <a:rPr lang="en-GB" dirty="0" smtClean="0"/>
              <a:t>Or see it Tues, dry run Friday, AD Sat.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711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recorded AD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Some </a:t>
            </a:r>
            <a:r>
              <a:rPr lang="en-GB" dirty="0"/>
              <a:t>theatres record the AD </a:t>
            </a:r>
            <a:r>
              <a:rPr lang="en-GB" dirty="0" smtClean="0"/>
              <a:t>performance. </a:t>
            </a:r>
          </a:p>
          <a:p>
            <a:r>
              <a:rPr lang="en-GB" dirty="0" smtClean="0"/>
              <a:t>Can be triggered </a:t>
            </a:r>
            <a:r>
              <a:rPr lang="en-GB" dirty="0"/>
              <a:t>live at future performances by a technician. Some French theatres use this “semi-live approach”. </a:t>
            </a:r>
            <a:endParaRPr lang="en-GB" dirty="0" smtClean="0"/>
          </a:p>
          <a:p>
            <a:r>
              <a:rPr lang="en-US" dirty="0" smtClean="0"/>
              <a:t>Integrated approached involves the Describer in rehearsals and conversations with the company.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510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4"/>
          <p:cNvSpPr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</p:spPr>
        <p:txBody>
          <a:bodyPr>
            <a:normAutofit/>
          </a:bodyPr>
          <a:lstStyle/>
          <a:p>
            <a:r>
              <a:rPr lang="en-US" sz="6600" dirty="0" smtClean="0"/>
              <a:t>workflow</a:t>
            </a:r>
            <a:endParaRPr lang="en-US" sz="6600" dirty="0"/>
          </a:p>
        </p:txBody>
      </p:sp>
      <p:sp>
        <p:nvSpPr>
          <p:cNvPr id="14" name="Symbol zastępczy tekstu 5"/>
          <p:cNvSpPr>
            <a:spLocks noGrp="1"/>
          </p:cNvSpPr>
          <p:nvPr>
            <p:ph type="body" sz="quarter" idx="10"/>
          </p:nvPr>
        </p:nvSpPr>
        <p:spPr>
          <a:xfrm>
            <a:off x="3497407" y="2181821"/>
            <a:ext cx="11222181" cy="1393296"/>
          </a:xfrm>
        </p:spPr>
        <p:txBody>
          <a:bodyPr/>
          <a:lstStyle/>
          <a:p>
            <a:r>
              <a:rPr lang="en-US" sz="4000" dirty="0" smtClean="0"/>
              <a:t>Module </a:t>
            </a:r>
            <a:r>
              <a:rPr lang="pl-PL" sz="4000" dirty="0"/>
              <a:t>3</a:t>
            </a:r>
            <a:endParaRPr lang="en-US" sz="4000" dirty="0" smtClean="0"/>
          </a:p>
          <a:p>
            <a:r>
              <a:rPr lang="en-US" sz="4000" dirty="0" smtClean="0"/>
              <a:t>Unit </a:t>
            </a:r>
            <a:r>
              <a:rPr lang="pl-PL" sz="4000" dirty="0"/>
              <a:t>6</a:t>
            </a:r>
            <a:endParaRPr lang="pl-PL" sz="4000" dirty="0" smtClean="0"/>
          </a:p>
          <a:p>
            <a:endParaRPr lang="en-US" sz="4000" dirty="0"/>
          </a:p>
        </p:txBody>
      </p:sp>
      <p:sp>
        <p:nvSpPr>
          <p:cNvPr id="15" name="Symbol zastępczy tekstu 6"/>
          <p:cNvSpPr>
            <a:spLocks noGrp="1"/>
          </p:cNvSpPr>
          <p:nvPr>
            <p:ph type="body" sz="quarter" idx="11"/>
          </p:nvPr>
        </p:nvSpPr>
        <p:spPr>
          <a:xfrm>
            <a:off x="3497408" y="3673140"/>
            <a:ext cx="11222181" cy="551823"/>
          </a:xfrm>
        </p:spPr>
        <p:txBody>
          <a:bodyPr/>
          <a:lstStyle/>
          <a:p>
            <a:r>
              <a:rPr lang="en-US" sz="3500" dirty="0" smtClean="0"/>
              <a:t>Dr. Louise Fryer</a:t>
            </a:r>
            <a:endParaRPr lang="en-US" sz="3500" dirty="0"/>
          </a:p>
        </p:txBody>
      </p:sp>
      <p:sp>
        <p:nvSpPr>
          <p:cNvPr id="16" name="Symbol zastępczy tekstu 6"/>
          <p:cNvSpPr txBox="1">
            <a:spLocks/>
          </p:cNvSpPr>
          <p:nvPr/>
        </p:nvSpPr>
        <p:spPr>
          <a:xfrm>
            <a:off x="3497408" y="4335716"/>
            <a:ext cx="11222181" cy="55182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 cap="all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500" dirty="0" smtClean="0">
                <a:latin typeface="Verdana" charset="0"/>
                <a:ea typeface="Verdana" charset="0"/>
                <a:cs typeface="Verdana" charset="0"/>
              </a:rPr>
              <a:t>Utopian Voices Ltd.</a:t>
            </a:r>
            <a:endParaRPr lang="en-US" sz="3500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8159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tekstu 4"/>
          <p:cNvSpPr>
            <a:spLocks noGrp="1"/>
          </p:cNvSpPr>
          <p:nvPr>
            <p:ph type="body" sz="quarter" idx="10"/>
          </p:nvPr>
        </p:nvSpPr>
        <p:spPr>
          <a:xfrm>
            <a:off x="1912446" y="580826"/>
            <a:ext cx="14763322" cy="8635363"/>
          </a:xfrm>
        </p:spPr>
        <p:txBody>
          <a:bodyPr>
            <a:noAutofit/>
          </a:bodyPr>
          <a:lstStyle/>
          <a:p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</a:t>
            </a: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preparation of this </a:t>
            </a:r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presentation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was </a:t>
            </a: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supported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ADLAB PRO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(Audio Description: A Laboratory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Development of a New Professional Profile),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financed by the European Union</a:t>
            </a:r>
            <a:endParaRPr lang="pl-PL" sz="4000" spc="123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under the Erasmus+ </a:t>
            </a:r>
            <a:r>
              <a:rPr lang="en-US" sz="4000" spc="123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Programme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Key Action 2 – Strategic Partnerships,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Project number:2016-1-IT02-KA203-024311. 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4484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2454442" y="1381478"/>
            <a:ext cx="15011718" cy="7858774"/>
          </a:xfrm>
        </p:spPr>
        <p:txBody>
          <a:bodyPr/>
          <a:lstStyle/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information and views set out in this presentation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 those of the authors and do not necessarily reflect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official opinion of the European Union</a:t>
            </a:r>
            <a:r>
              <a:rPr lang="en-US" sz="4000" spc="123" dirty="0" smtClean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pl-PL" sz="4000" spc="123" dirty="0" smtClean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Neither the European Union institutions and bodies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 any person acting on their behalf may be held responsible</a:t>
            </a:r>
            <a:r>
              <a:rPr lang="pl-PL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use which may be made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 the information contained therein.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  <a:endParaRPr lang="pl-PL" sz="4000" spc="123" dirty="0" smtClean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US" sz="4000" spc="123" dirty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5322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Sort the details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805400" y="3065311"/>
            <a:ext cx="16708507" cy="5483314"/>
          </a:xfrm>
        </p:spPr>
        <p:txBody>
          <a:bodyPr>
            <a:no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T</a:t>
            </a:r>
            <a:r>
              <a:rPr lang="en-US" sz="4000" dirty="0" smtClean="0"/>
              <a:t>raditional or integrated? </a:t>
            </a:r>
          </a:p>
          <a:p>
            <a:pPr>
              <a:buFont typeface="Arial"/>
              <a:buChar char="•"/>
            </a:pPr>
            <a:r>
              <a:rPr lang="en-US" sz="4000" dirty="0" smtClean="0"/>
              <a:t>How many describers?</a:t>
            </a:r>
          </a:p>
          <a:p>
            <a:pPr>
              <a:buFont typeface="Arial"/>
              <a:buChar char="•"/>
            </a:pPr>
            <a:r>
              <a:rPr lang="en-US" dirty="0" smtClean="0"/>
              <a:t>Fee.</a:t>
            </a:r>
          </a:p>
          <a:p>
            <a:pPr>
              <a:buFont typeface="Arial"/>
              <a:buChar char="•"/>
            </a:pPr>
            <a:r>
              <a:rPr lang="en-US" dirty="0" smtClean="0"/>
              <a:t>Tools.</a:t>
            </a:r>
          </a:p>
          <a:p>
            <a:pPr>
              <a:buFont typeface="Arial"/>
              <a:buChar char="•"/>
            </a:pPr>
            <a:r>
              <a:rPr lang="en-US" dirty="0"/>
              <a:t>Dry run </a:t>
            </a:r>
            <a:r>
              <a:rPr lang="en-US" dirty="0" smtClean="0"/>
              <a:t>date. </a:t>
            </a:r>
          </a:p>
          <a:p>
            <a:pPr>
              <a:buFont typeface="Arial"/>
              <a:buChar char="•"/>
            </a:pPr>
            <a:r>
              <a:rPr lang="en-US" dirty="0" smtClean="0"/>
              <a:t>PSL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122663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Traditional ad workflow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32210" y="3131811"/>
            <a:ext cx="17223583" cy="5478760"/>
          </a:xfrm>
        </p:spPr>
        <p:txBody>
          <a:bodyPr/>
          <a:lstStyle/>
          <a:p>
            <a:endParaRPr lang="en-GB" dirty="0" smtClean="0"/>
          </a:p>
          <a:p>
            <a:r>
              <a:rPr lang="en-GB" dirty="0" smtClean="0"/>
              <a:t>Watch live performance: take notes on set, characters and costumes and any hard to see on-stage action.</a:t>
            </a:r>
          </a:p>
          <a:p>
            <a:r>
              <a:rPr lang="en-GB" dirty="0" smtClean="0"/>
              <a:t>Meet the Stage Manager and walk the set.</a:t>
            </a:r>
          </a:p>
          <a:p>
            <a:r>
              <a:rPr lang="en-GB" dirty="0" smtClean="0"/>
              <a:t>Write the Audio Introduction (AI) with another Describer.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486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Record the AI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Typically 3 weeks before the AD performance.</a:t>
            </a:r>
          </a:p>
          <a:p>
            <a:r>
              <a:rPr lang="en-US" dirty="0" smtClean="0"/>
              <a:t>Send your AI script in advance to the recording engineer and producer.</a:t>
            </a:r>
          </a:p>
          <a:p>
            <a:r>
              <a:rPr lang="en-US" dirty="0" smtClean="0"/>
              <a:t>The theatre will distribute/upload the recording.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6359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Dry run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Takes place the night before the AD performance (earlier for more for complex shows).</a:t>
            </a:r>
            <a:endParaRPr lang="en-GB" dirty="0"/>
          </a:p>
          <a:p>
            <a:r>
              <a:rPr lang="en-GB" dirty="0" smtClean="0"/>
              <a:t>Theatre technicians set up equipment.</a:t>
            </a:r>
          </a:p>
          <a:p>
            <a:r>
              <a:rPr lang="en-GB" dirty="0" smtClean="0"/>
              <a:t>An hour before carry out a Sound Check.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5479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 dry run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Debrief to discuss your AD script.</a:t>
            </a:r>
          </a:p>
        </p:txBody>
      </p:sp>
    </p:spTree>
    <p:extLst>
      <p:ext uri="{BB962C8B-B14F-4D97-AF65-F5344CB8AC3E}">
        <p14:creationId xmlns:p14="http://schemas.microsoft.com/office/powerpoint/2010/main" val="3383312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 performance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Touch Tour.</a:t>
            </a:r>
          </a:p>
          <a:p>
            <a:r>
              <a:rPr lang="en-GB" dirty="0" smtClean="0"/>
              <a:t>Sound check.</a:t>
            </a:r>
          </a:p>
          <a:p>
            <a:r>
              <a:rPr lang="en-GB" dirty="0" smtClean="0"/>
              <a:t>Note any changes.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068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Post-show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Announce the next AD production.</a:t>
            </a:r>
          </a:p>
          <a:p>
            <a:r>
              <a:rPr lang="en-US" dirty="0" smtClean="0"/>
              <a:t>Report any technical issues. </a:t>
            </a:r>
          </a:p>
          <a:p>
            <a:r>
              <a:rPr lang="en-US" dirty="0" smtClean="0"/>
              <a:t>Feedback from Front of House staff and AD users.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483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People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All of the following might be involved in an AD </a:t>
            </a:r>
            <a:r>
              <a:rPr lang="en-GB" dirty="0" smtClean="0"/>
              <a:t>performance:</a:t>
            </a:r>
            <a:endParaRPr lang="en-GB" dirty="0"/>
          </a:p>
          <a:p>
            <a:r>
              <a:rPr lang="en-GB" dirty="0"/>
              <a:t>Access </a:t>
            </a:r>
            <a:r>
              <a:rPr lang="en-GB" dirty="0" smtClean="0"/>
              <a:t>Officer.</a:t>
            </a:r>
            <a:endParaRPr lang="en-GB" dirty="0"/>
          </a:p>
          <a:p>
            <a:r>
              <a:rPr lang="en-GB" dirty="0"/>
              <a:t>Sound </a:t>
            </a:r>
            <a:r>
              <a:rPr lang="en-GB" dirty="0" smtClean="0"/>
              <a:t>Technicians. </a:t>
            </a:r>
            <a:endParaRPr lang="en-GB" dirty="0"/>
          </a:p>
          <a:p>
            <a:r>
              <a:rPr lang="en-GB" dirty="0"/>
              <a:t>Recording </a:t>
            </a:r>
            <a:r>
              <a:rPr lang="en-GB" dirty="0" smtClean="0"/>
              <a:t>Engineer/Producer.</a:t>
            </a:r>
            <a:endParaRPr lang="en-GB" dirty="0"/>
          </a:p>
          <a:p>
            <a:r>
              <a:rPr lang="en-GB" dirty="0"/>
              <a:t>Front of House </a:t>
            </a:r>
            <a:r>
              <a:rPr lang="en-GB" dirty="0" smtClean="0"/>
              <a:t>Manager.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938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IMA PAGINA - TITOL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/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12146</TotalTime>
  <Words>396</Words>
  <Application>Microsoft Office PowerPoint</Application>
  <PresentationFormat>Personalització</PresentationFormat>
  <Paragraphs>85</Paragraphs>
  <Slides>16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16</vt:i4>
      </vt:variant>
    </vt:vector>
  </HeadingPairs>
  <TitlesOfParts>
    <vt:vector size="17" baseType="lpstr">
      <vt:lpstr>PRIMA PAGINA - TITOLO</vt:lpstr>
      <vt:lpstr>workflow</vt:lpstr>
      <vt:lpstr>Sort the details</vt:lpstr>
      <vt:lpstr>Traditional ad workflow</vt:lpstr>
      <vt:lpstr>Record the AI</vt:lpstr>
      <vt:lpstr>Dry run</vt:lpstr>
      <vt:lpstr>After dry run</vt:lpstr>
      <vt:lpstr>Ad performance</vt:lpstr>
      <vt:lpstr>Post-show</vt:lpstr>
      <vt:lpstr>People</vt:lpstr>
      <vt:lpstr>People </vt:lpstr>
      <vt:lpstr>collaboration</vt:lpstr>
      <vt:lpstr>timespan</vt:lpstr>
      <vt:lpstr> recorded AD</vt:lpstr>
      <vt:lpstr>workflow</vt:lpstr>
      <vt:lpstr>Presentació del PowerPoint</vt:lpstr>
      <vt:lpstr>Presentació del PowerPoint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Workflow</dc:title>
  <dc:creator>Marta Rial Pan</dc:creator>
  <cp:lastModifiedBy>1228835</cp:lastModifiedBy>
  <cp:revision>288</cp:revision>
  <dcterms:created xsi:type="dcterms:W3CDTF">2016-10-18T07:38:44Z</dcterms:created>
  <dcterms:modified xsi:type="dcterms:W3CDTF">2019-02-14T13:02:37Z</dcterms:modified>
</cp:coreProperties>
</file>