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7" r:id="rId2"/>
    <p:sldId id="286" r:id="rId3"/>
    <p:sldId id="301" r:id="rId4"/>
    <p:sldId id="302" r:id="rId5"/>
    <p:sldId id="321" r:id="rId6"/>
    <p:sldId id="305" r:id="rId7"/>
    <p:sldId id="322" r:id="rId8"/>
    <p:sldId id="306" r:id="rId9"/>
    <p:sldId id="323" r:id="rId10"/>
    <p:sldId id="318" r:id="rId11"/>
    <p:sldId id="307" r:id="rId12"/>
    <p:sldId id="308" r:id="rId13"/>
    <p:sldId id="309" r:id="rId14"/>
    <p:sldId id="310" r:id="rId15"/>
    <p:sldId id="311" r:id="rId16"/>
    <p:sldId id="319" r:id="rId17"/>
    <p:sldId id="320" r:id="rId18"/>
    <p:sldId id="313" r:id="rId19"/>
    <p:sldId id="317" r:id="rId20"/>
    <p:sldId id="298" r:id="rId21"/>
    <p:sldId id="303" r:id="rId22"/>
    <p:sldId id="304" r:id="rId23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04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04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2/4/2019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04/02/2019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873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4946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686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06967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3153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62145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64028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18972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563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8696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008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1047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2834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9461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841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audio" Target="NULL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audio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audio" Target="NUL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audio" Target="NUL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audio" Target="NUL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hyperlink" Target="https://www.dropbox.com/referrer_cleansing_redirect?hmac=NymOs3SIe8pYLgfahPTLGSegfvP5bpZDj8L+X2KB3ic=&amp;url=http://www.adlabproject.eu/Docs/adlab%20book/index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audio" Target="NUL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Time and space in AD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2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5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Agnieszka </a:t>
            </a:r>
            <a:r>
              <a:rPr lang="en-US" sz="3500" dirty="0" err="1" smtClean="0"/>
              <a:t>Chmiel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854887" cy="597231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Adam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mickiewicz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 university in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poznan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 of settings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743201"/>
            <a:ext cx="16446698" cy="4972032"/>
          </a:xfrm>
        </p:spPr>
        <p:txBody>
          <a:bodyPr>
            <a:noAutofit/>
          </a:bodyPr>
          <a:lstStyle/>
          <a:p>
            <a:r>
              <a:rPr lang="en-US" sz="4000" dirty="0" smtClean="0"/>
              <a:t>Symbol of downfall (dilapidated castle). </a:t>
            </a:r>
            <a:endParaRPr lang="en-US" sz="4000" dirty="0"/>
          </a:p>
        </p:txBody>
      </p:sp>
      <p:pic>
        <p:nvPicPr>
          <p:cNvPr id="5" name="Picture 4" descr="A picture of a ruined castle." title="castle ruin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059" y="3911292"/>
            <a:ext cx="5778972" cy="433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0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Temporal relations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Linear plot vs. non-chronological order of events.</a:t>
            </a:r>
            <a:endParaRPr lang="en-US" sz="4000" dirty="0"/>
          </a:p>
          <a:p>
            <a:r>
              <a:rPr lang="en-US" sz="4000" dirty="0" smtClean="0"/>
              <a:t>Flashbacks and </a:t>
            </a:r>
            <a:r>
              <a:rPr lang="en-US" sz="4000" dirty="0" err="1" smtClean="0"/>
              <a:t>flashforwards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41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Temporal relations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Principle of continuity.</a:t>
            </a:r>
            <a:endParaRPr lang="en-US" sz="4000" dirty="0"/>
          </a:p>
          <a:p>
            <a:r>
              <a:rPr lang="en-US" sz="4000" dirty="0" smtClean="0"/>
              <a:t>If broken – indicate change in the AD.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6951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513221"/>
            <a:ext cx="16446698" cy="42020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/>
              <a:t>Modern times. </a:t>
            </a:r>
            <a:r>
              <a:rPr lang="en-US" sz="4000" dirty="0" smtClean="0"/>
              <a:t>Sabina leans on her stick as she walks around the arrivals hall. </a:t>
            </a:r>
            <a:r>
              <a:rPr lang="en-US" sz="4000" b="1" smtClean="0"/>
              <a:t>It’s the fifties </a:t>
            </a:r>
            <a:r>
              <a:rPr lang="en-US" sz="4000" b="1" dirty="0" smtClean="0"/>
              <a:t>again. </a:t>
            </a:r>
            <a:r>
              <a:rPr lang="en-US" sz="4000" dirty="0" smtClean="0"/>
              <a:t>(</a:t>
            </a:r>
            <a:r>
              <a:rPr lang="en-US" sz="4000" i="1" dirty="0" err="1" smtClean="0"/>
              <a:t>Rewers</a:t>
            </a:r>
            <a:r>
              <a:rPr lang="en-US" sz="4000" dirty="0" smtClean="0"/>
              <a:t>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5617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flashbacks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She remembers seeing the tree frozen. (</a:t>
            </a:r>
            <a:r>
              <a:rPr lang="en-US" sz="4000" i="1" dirty="0" smtClean="0"/>
              <a:t>Ice Age 2</a:t>
            </a:r>
            <a:r>
              <a:rPr lang="en-US" sz="4000" dirty="0" smtClean="0"/>
              <a:t>)</a:t>
            </a:r>
            <a:endParaRPr lang="en-US" sz="4000" dirty="0"/>
          </a:p>
          <a:p>
            <a:r>
              <a:rPr lang="en-GB" dirty="0"/>
              <a:t>The same tree comes back in her winter time memories. </a:t>
            </a:r>
            <a:r>
              <a:rPr lang="en-GB" dirty="0" smtClean="0"/>
              <a:t>(</a:t>
            </a:r>
            <a:r>
              <a:rPr lang="en-GB" i="1" dirty="0" err="1" smtClean="0"/>
              <a:t>Epoka</a:t>
            </a:r>
            <a:r>
              <a:rPr lang="en-GB" i="1" dirty="0" smtClean="0"/>
              <a:t> </a:t>
            </a:r>
            <a:r>
              <a:rPr lang="en-GB" i="1" dirty="0" err="1" smtClean="0"/>
              <a:t>lodowcowa</a:t>
            </a:r>
            <a:r>
              <a:rPr lang="en-GB" i="1" dirty="0" smtClean="0"/>
              <a:t> 2</a:t>
            </a:r>
            <a:r>
              <a:rPr lang="en-GB" dirty="0" smtClean="0"/>
              <a:t>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713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Settings = characters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2"/>
            <a:ext cx="5405780" cy="2445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i="1" dirty="0" smtClean="0"/>
              <a:t>The Hours</a:t>
            </a:r>
            <a:r>
              <a:rPr lang="en-US" sz="4000" dirty="0" smtClean="0"/>
              <a:t>:</a:t>
            </a:r>
            <a:endParaRPr lang="en-US" sz="4000" dirty="0"/>
          </a:p>
          <a:p>
            <a:r>
              <a:rPr lang="en-GB" dirty="0" smtClean="0"/>
              <a:t>Virginia Woolf, London, 1920s.</a:t>
            </a:r>
          </a:p>
        </p:txBody>
      </p:sp>
      <p:pic>
        <p:nvPicPr>
          <p:cNvPr id="6" name="Picture 5" descr="A picture of the Big Ben and the London Underground sign." title="Londo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0414" y="2265416"/>
            <a:ext cx="9263493" cy="617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85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Settings = characters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6348316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i="1" dirty="0" smtClean="0"/>
              <a:t>The Hours</a:t>
            </a:r>
            <a:r>
              <a:rPr lang="en-US" sz="4000" dirty="0" smtClean="0"/>
              <a:t>:</a:t>
            </a:r>
            <a:endParaRPr lang="en-US" sz="4000" dirty="0"/>
          </a:p>
          <a:p>
            <a:r>
              <a:rPr lang="en-GB" dirty="0" smtClean="0"/>
              <a:t>Laura, Los Angeles, 1951.</a:t>
            </a:r>
          </a:p>
        </p:txBody>
      </p:sp>
      <p:pic>
        <p:nvPicPr>
          <p:cNvPr id="5" name="Picture 4" descr="A picture of a Californian street with palms." title="Los Angele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923" y="2487537"/>
            <a:ext cx="8691984" cy="576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77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Settings = characters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6368307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i="1" dirty="0" smtClean="0"/>
              <a:t>The Hours</a:t>
            </a:r>
            <a:r>
              <a:rPr lang="en-US" sz="4000" dirty="0" smtClean="0"/>
              <a:t>:</a:t>
            </a:r>
            <a:endParaRPr lang="en-US" sz="4000" dirty="0"/>
          </a:p>
          <a:p>
            <a:r>
              <a:rPr lang="en-GB" dirty="0" smtClean="0"/>
              <a:t>Clarissa, New York, 2001.</a:t>
            </a:r>
            <a:endParaRPr lang="en-US" sz="4000" dirty="0"/>
          </a:p>
        </p:txBody>
      </p:sp>
      <p:pic>
        <p:nvPicPr>
          <p:cNvPr id="4" name="Picture 3" descr="A picture of a yellow New York cab on a street." title="New York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252" y="2257263"/>
            <a:ext cx="8360655" cy="626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58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171229" y="3747718"/>
            <a:ext cx="18761398" cy="198834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Familiar vs. unfamiliar settings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60649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667338" cy="4649921"/>
          </a:xfrm>
        </p:spPr>
        <p:txBody>
          <a:bodyPr>
            <a:noAutofit/>
          </a:bodyPr>
          <a:lstStyle/>
          <a:p>
            <a:r>
              <a:rPr lang="en-GB" dirty="0" err="1"/>
              <a:t>Remael</a:t>
            </a:r>
            <a:r>
              <a:rPr lang="en-GB" dirty="0"/>
              <a:t>, A., </a:t>
            </a:r>
            <a:r>
              <a:rPr lang="en-GB" dirty="0" err="1"/>
              <a:t>Reviers</a:t>
            </a:r>
            <a:r>
              <a:rPr lang="en-GB" dirty="0"/>
              <a:t>, N., </a:t>
            </a:r>
            <a:r>
              <a:rPr lang="en-GB" dirty="0" err="1"/>
              <a:t>Vercauteren</a:t>
            </a:r>
            <a:r>
              <a:rPr lang="en-GB" dirty="0"/>
              <a:t>, G. (2015) </a:t>
            </a:r>
            <a:r>
              <a:rPr lang="en-GB" i="1" dirty="0"/>
              <a:t>Pictures painted in Words. ADLAB Audio Description guidelines. </a:t>
            </a:r>
            <a:r>
              <a:rPr lang="en-GB" dirty="0"/>
              <a:t>Trieste: EUT, </a:t>
            </a:r>
            <a:r>
              <a:rPr lang="en-GB" dirty="0">
                <a:hlinkClick r:id="rId4" invalidUrl="https://www.dropbox.com/referrer_cleansing_redirect?hmac=NymOs3SIe8pYLgfahPTLGSegfvP5bpZDj8L+X2KB3ic=&amp;url=http://www.adlabproject.eu/Docs/adlab book/index.html"/>
              </a:rPr>
              <a:t>www.adlabproject.eu/Docs/adlab%20book/index.html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21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171229" y="3747718"/>
            <a:ext cx="14786904" cy="198834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When and where?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Time and space in ad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2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5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Agnieszka </a:t>
            </a:r>
            <a:r>
              <a:rPr lang="en-US" sz="3500" dirty="0" err="1" smtClean="0"/>
              <a:t>chmiel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2191771" cy="669421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Adam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mickiewicz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 university in Poznan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/>
              <a:t>Organisation</a:t>
            </a:r>
            <a:r>
              <a:rPr lang="en-US" dirty="0"/>
              <a:t/>
            </a:r>
            <a:br>
              <a:rPr lang="en-US" dirty="0"/>
            </a:br>
            <a:r>
              <a:rPr lang="en-US" sz="6000" dirty="0" smtClean="0"/>
              <a:t>of information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4836695"/>
            <a:ext cx="16446698" cy="18919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000" dirty="0" smtClean="0"/>
              <a:t>GENERAL </a:t>
            </a:r>
            <a:r>
              <a:rPr lang="en-US" sz="6000" dirty="0" smtClean="0">
                <a:sym typeface="Wingdings"/>
              </a:rPr>
              <a:t> DETAILS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454442"/>
            <a:ext cx="16446698" cy="5260790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A forest. (</a:t>
            </a:r>
            <a:r>
              <a:rPr lang="en-GB" i="1" dirty="0" err="1"/>
              <a:t>Obława</a:t>
            </a:r>
            <a:r>
              <a:rPr lang="en-GB" dirty="0"/>
              <a:t>)</a:t>
            </a:r>
            <a:endParaRPr lang="en-US" dirty="0"/>
          </a:p>
          <a:p>
            <a:pPr lvl="0"/>
            <a:r>
              <a:rPr lang="en-GB" dirty="0"/>
              <a:t>In a bar. (</a:t>
            </a:r>
            <a:r>
              <a:rPr lang="en-GB" i="1" dirty="0" err="1"/>
              <a:t>Uwikłanie</a:t>
            </a:r>
            <a:r>
              <a:rPr lang="en-GB" dirty="0"/>
              <a:t>)</a:t>
            </a:r>
            <a:endParaRPr lang="en-US" dirty="0"/>
          </a:p>
          <a:p>
            <a:pPr lvl="0"/>
            <a:r>
              <a:rPr lang="en-GB" dirty="0"/>
              <a:t>A monolithic town. (</a:t>
            </a:r>
            <a:r>
              <a:rPr lang="en-GB" i="1" dirty="0"/>
              <a:t>A girl with the dragon tattoo</a:t>
            </a:r>
            <a:r>
              <a:rPr lang="en-GB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454442"/>
            <a:ext cx="16446698" cy="5260790"/>
          </a:xfrm>
        </p:spPr>
        <p:txBody>
          <a:bodyPr>
            <a:noAutofit/>
          </a:bodyPr>
          <a:lstStyle/>
          <a:p>
            <a:pPr lvl="0"/>
            <a:r>
              <a:rPr lang="en-GB" dirty="0" smtClean="0"/>
              <a:t>In </a:t>
            </a:r>
            <a:r>
              <a:rPr lang="en-GB" dirty="0"/>
              <a:t>the publishing house. (</a:t>
            </a:r>
            <a:r>
              <a:rPr lang="en-GB" i="1" dirty="0" err="1"/>
              <a:t>Rewers</a:t>
            </a:r>
            <a:r>
              <a:rPr lang="en-GB" dirty="0"/>
              <a:t>)</a:t>
            </a:r>
            <a:endParaRPr lang="en-US" dirty="0"/>
          </a:p>
          <a:p>
            <a:pPr lvl="0"/>
            <a:r>
              <a:rPr lang="en-GB" dirty="0"/>
              <a:t>At night in the manor house. (</a:t>
            </a:r>
            <a:r>
              <a:rPr lang="en-GB" i="1" dirty="0" err="1"/>
              <a:t>Ranczo</a:t>
            </a:r>
            <a:r>
              <a:rPr lang="en-GB" dirty="0"/>
              <a:t>)</a:t>
            </a:r>
            <a:endParaRPr lang="en-US" dirty="0"/>
          </a:p>
          <a:p>
            <a:pPr lvl="0"/>
            <a:r>
              <a:rPr lang="en-GB" dirty="0"/>
              <a:t>The terracotta and sandy-coloured spires and domes of Oxford. (</a:t>
            </a:r>
            <a:r>
              <a:rPr lang="en-GB" i="1" dirty="0" err="1"/>
              <a:t>Brideshead</a:t>
            </a:r>
            <a:r>
              <a:rPr lang="en-GB" i="1" dirty="0"/>
              <a:t> </a:t>
            </a:r>
            <a:r>
              <a:rPr lang="en-GB" i="1" dirty="0" smtClean="0"/>
              <a:t>revisited</a:t>
            </a:r>
            <a:r>
              <a:rPr lang="en-GB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72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310062"/>
            <a:ext cx="16446698" cy="54051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 morning in the forest. Silvery frost covers the ground and tree branches</a:t>
            </a:r>
            <a:r>
              <a:rPr lang="en-GB" dirty="0" smtClean="0"/>
              <a:t>. (</a:t>
            </a:r>
            <a:r>
              <a:rPr lang="en-GB" i="1" dirty="0" err="1" smtClean="0"/>
              <a:t>Listy</a:t>
            </a:r>
            <a:r>
              <a:rPr lang="en-GB" i="1" dirty="0" smtClean="0"/>
              <a:t> do M.)</a:t>
            </a:r>
            <a:endParaRPr lang="en-US" i="1" dirty="0"/>
          </a:p>
        </p:txBody>
      </p:sp>
      <p:pic>
        <p:nvPicPr>
          <p:cNvPr id="2" name="Picture 1" descr="A picture of tree branches covered with frost." title="picture of winter tree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090" y="3270232"/>
            <a:ext cx="66675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80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of tree branches covered with frost." title="picture of winter tree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348" y="395576"/>
            <a:ext cx="10756232" cy="717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96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 of settings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922295"/>
            <a:ext cx="16446698" cy="3792937"/>
          </a:xfrm>
        </p:spPr>
        <p:txBody>
          <a:bodyPr>
            <a:noAutofit/>
          </a:bodyPr>
          <a:lstStyle/>
          <a:p>
            <a:r>
              <a:rPr lang="en-US" sz="4000" dirty="0" smtClean="0"/>
              <a:t>Background to the action (a police </a:t>
            </a:r>
            <a:r>
              <a:rPr lang="en-US" sz="4000" smtClean="0"/>
              <a:t>station).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3450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 of settings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487537"/>
            <a:ext cx="16446698" cy="5227695"/>
          </a:xfrm>
        </p:spPr>
        <p:txBody>
          <a:bodyPr>
            <a:noAutofit/>
          </a:bodyPr>
          <a:lstStyle/>
          <a:p>
            <a:r>
              <a:rPr lang="en-US" sz="4000" dirty="0" smtClean="0"/>
              <a:t>Symbol of power (castle). </a:t>
            </a:r>
            <a:endParaRPr lang="en-US" sz="4000" dirty="0"/>
          </a:p>
        </p:txBody>
      </p:sp>
      <p:pic>
        <p:nvPicPr>
          <p:cNvPr id="4" name="Picture 3" descr="A picture of a huge castle built on a hill." title="picture of a castl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09" y="3805784"/>
            <a:ext cx="10336885" cy="343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79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10594</TotalTime>
  <Words>352</Words>
  <Application>Microsoft Office PowerPoint</Application>
  <PresentationFormat>Personalització</PresentationFormat>
  <Paragraphs>83</Paragraphs>
  <Slides>22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22</vt:i4>
      </vt:variant>
    </vt:vector>
  </HeadingPairs>
  <TitlesOfParts>
    <vt:vector size="23" baseType="lpstr">
      <vt:lpstr>PRIMA PAGINA - TITOLO</vt:lpstr>
      <vt:lpstr>Time and space in AD</vt:lpstr>
      <vt:lpstr>When and where?</vt:lpstr>
      <vt:lpstr>Organisation of information</vt:lpstr>
      <vt:lpstr>Presentació del PowerPoint</vt:lpstr>
      <vt:lpstr>Presentació del PowerPoint</vt:lpstr>
      <vt:lpstr>Presentació del PowerPoint</vt:lpstr>
      <vt:lpstr>Presentació del PowerPoint</vt:lpstr>
      <vt:lpstr>Function of settings</vt:lpstr>
      <vt:lpstr>Function of settings</vt:lpstr>
      <vt:lpstr>Function of settings</vt:lpstr>
      <vt:lpstr>Temporal relations</vt:lpstr>
      <vt:lpstr>Temporal relations</vt:lpstr>
      <vt:lpstr>Presentació del PowerPoint</vt:lpstr>
      <vt:lpstr>flashbacks</vt:lpstr>
      <vt:lpstr>Settings = characters</vt:lpstr>
      <vt:lpstr>Settings = characters</vt:lpstr>
      <vt:lpstr>Settings = characters</vt:lpstr>
      <vt:lpstr>Familiar vs. unfamiliar settings</vt:lpstr>
      <vt:lpstr>references</vt:lpstr>
      <vt:lpstr>Time and space in ad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and space in audio description</dc:title>
  <dc:creator>Marta Rial Pan</dc:creator>
  <cp:lastModifiedBy>1228835</cp:lastModifiedBy>
  <cp:revision>221</cp:revision>
  <dcterms:created xsi:type="dcterms:W3CDTF">2016-10-18T07:38:44Z</dcterms:created>
  <dcterms:modified xsi:type="dcterms:W3CDTF">2019-02-04T16:25:38Z</dcterms:modified>
</cp:coreProperties>
</file>