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67" r:id="rId1"/>
  </p:sldMasterIdLst>
  <p:notesMasterIdLst>
    <p:notesMasterId r:id="rId1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18288000" cy="10287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240">
          <p15:clr>
            <a:srgbClr val="A4A3A4"/>
          </p15:clr>
        </p15:guide>
        <p15:guide id="2" pos="57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74"/>
  </p:normalViewPr>
  <p:slideViewPr>
    <p:cSldViewPr snapToGrid="0">
      <p:cViewPr varScale="1">
        <p:scale>
          <a:sx n="34" d="100"/>
          <a:sy n="34" d="100"/>
        </p:scale>
        <p:origin x="-1476" y="-96"/>
      </p:cViewPr>
      <p:guideLst>
        <p:guide orient="horz" pos="3240"/>
        <p:guide pos="57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67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67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67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67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67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67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67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67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67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67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67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67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67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67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67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67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78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78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78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78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78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78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78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78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78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67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67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67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67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67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67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67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67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686570067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77" name="Google Shape;177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786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8" name="Google Shape;178;p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54645931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Google Shape;241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42" name="Google Shape;242;p1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786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3" name="Google Shape;243;p1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10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13110425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Google Shape;248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49" name="Google Shape;249;p1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786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0" name="Google Shape;250;p1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11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94392012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Google Shape;255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56" name="Google Shape;256;p1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786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7" name="Google Shape;257;p1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12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00375645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" name="Google Shape;262;p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63" name="Google Shape;263;p1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786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4" name="Google Shape;264;p13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13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65062477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" name="Google Shape;269;p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70" name="Google Shape;270;p1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786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1" name="Google Shape;271;p14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14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85679105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" name="Google Shape;276;p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77" name="Google Shape;277;p1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786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8" name="Google Shape;278;p15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15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20945867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5" name="Google Shape;285;p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86" name="Google Shape;286;p1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786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7" name="Google Shape;287;p16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16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43916464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Google Shape;291;p1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2" name="Google Shape;292;p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93182193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86" name="Google Shape;186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786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7" name="Google Shape;187;p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4714437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93" name="Google Shape;193;p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786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4" name="Google Shape;194;p3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3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88985814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Google Shape;199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00" name="Google Shape;200;p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786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1" name="Google Shape;201;p4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4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56270388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Google Shape;206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07" name="Google Shape;207;p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786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8" name="Google Shape;208;p5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5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63919238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4" name="Google Shape;214;p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786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5" name="Google Shape;215;p6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6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19321240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Google Shape;220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21" name="Google Shape;221;p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786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2" name="Google Shape;222;p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7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11852792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Google Shape;227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28" name="Google Shape;228;p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786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9" name="Google Shape;229;p8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8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692240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Google Shape;234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35" name="Google Shape;235;p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786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6" name="Google Shape;236;p9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9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820626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ntro slide for video">
  <p:cSld name="Intro slide for video">
    <p:bg>
      <p:bgPr>
        <a:solidFill>
          <a:srgbClr val="91C6D8"/>
        </a:solidFill>
        <a:effectLst/>
      </p:bgPr>
    </p:bg>
    <p:spTree>
      <p:nvGrpSpPr>
        <p:cNvPr id="1" name="Shape 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Google Shape;11;p2"/>
          <p:cNvSpPr/>
          <p:nvPr/>
        </p:nvSpPr>
        <p:spPr>
          <a:xfrm>
            <a:off x="2" y="6131588"/>
            <a:ext cx="18288001" cy="4155414"/>
          </a:xfrm>
          <a:prstGeom prst="triangle">
            <a:avLst>
              <a:gd name="adj" fmla="val 49694"/>
            </a:avLst>
          </a:pr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405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2" name="Google Shape;12;p2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7891364" y="5228743"/>
            <a:ext cx="2505270" cy="2505270"/>
          </a:xfrm>
          <a:prstGeom prst="rect">
            <a:avLst/>
          </a:prstGeom>
          <a:noFill/>
          <a:ln>
            <a:noFill/>
          </a:ln>
        </p:spPr>
      </p:pic>
      <p:sp>
        <p:nvSpPr>
          <p:cNvPr id="13" name="Google Shape;13;p2"/>
          <p:cNvSpPr txBox="1"/>
          <p:nvPr/>
        </p:nvSpPr>
        <p:spPr>
          <a:xfrm>
            <a:off x="2285997" y="8951767"/>
            <a:ext cx="13716000" cy="6829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37150" tIns="68575" rIns="137150" bIns="68575" anchor="t" anchorCtr="0">
            <a:noAutofit/>
          </a:bodyPr>
          <a:lstStyle/>
          <a:p>
            <a:pPr marL="0" marR="0" lvl="0" indent="0" algn="ctr" rtl="0">
              <a:lnSpc>
                <a:spcPct val="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</a:pPr>
            <a:r>
              <a:rPr lang="en-US"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Dept. of Legal, Language, Translation and Interpreting Studies, Section of in Modern Languages for Interpreters and Translators</a:t>
            </a:r>
            <a:endParaRPr/>
          </a:p>
          <a:p>
            <a:pPr marL="0" marR="0" lvl="0" indent="0" algn="ctr" rtl="0">
              <a:lnSpc>
                <a:spcPct val="0"/>
              </a:lnSpc>
              <a:spcBef>
                <a:spcPts val="105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</a:pPr>
            <a:r>
              <a:rPr lang="en-US"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University of Trieste, Via Filzi, 14 - 34144 Trieste, Italy</a:t>
            </a:r>
            <a:endParaRPr/>
          </a:p>
          <a:p>
            <a:pPr marL="0" marR="0" lvl="0" indent="0" algn="ctr" rtl="0">
              <a:lnSpc>
                <a:spcPct val="0"/>
              </a:lnSpc>
              <a:spcBef>
                <a:spcPts val="105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</a:pPr>
            <a:r>
              <a:rPr lang="en-US"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Project numberStudies: 2016-1-IT02-KA203-024311</a:t>
            </a:r>
            <a:endParaRPr/>
          </a:p>
          <a:p>
            <a:pPr marL="0" marR="0" lvl="0" indent="0" algn="ctr" rtl="0">
              <a:lnSpc>
                <a:spcPct val="0"/>
              </a:lnSpc>
              <a:spcBef>
                <a:spcPts val="105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</a:pPr>
            <a:r>
              <a:rPr lang="en-US"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www.adlabproject.eu</a:t>
            </a:r>
            <a:endParaRPr/>
          </a:p>
          <a:p>
            <a:pPr marL="0" marR="0" lvl="0" indent="0" algn="ctr" rtl="0">
              <a:lnSpc>
                <a:spcPct val="0"/>
              </a:lnSpc>
              <a:spcBef>
                <a:spcPts val="105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</a:pPr>
            <a:r>
              <a:rPr lang="en-US"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FUNDED BY THE ERASMUS + PROGRAMME OF THE EUROPEAN UNION</a:t>
            </a:r>
            <a:endParaRPr/>
          </a:p>
          <a:p>
            <a:pPr marL="0" marR="0" lvl="0" indent="0" algn="ctr" rtl="0">
              <a:lnSpc>
                <a:spcPct val="5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5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Arial"/>
              <a:buNone/>
            </a:pPr>
            <a:endParaRPr sz="60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4" name="Google Shape;14;p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736160" y="9690834"/>
            <a:ext cx="815678" cy="540000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Google Shape;15;p2"/>
          <p:cNvSpPr txBox="1">
            <a:spLocks noGrp="1"/>
          </p:cNvSpPr>
          <p:nvPr>
            <p:ph type="title"/>
          </p:nvPr>
        </p:nvSpPr>
        <p:spPr>
          <a:xfrm>
            <a:off x="1025372" y="647379"/>
            <a:ext cx="16672264" cy="11350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R="0" lvl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500"/>
              <a:buFont typeface="Verdana"/>
              <a:buNone/>
              <a:defRPr sz="7500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6" name="Google Shape;16;p2"/>
          <p:cNvSpPr txBox="1">
            <a:spLocks noGrp="1"/>
          </p:cNvSpPr>
          <p:nvPr>
            <p:ph type="body" idx="1"/>
          </p:nvPr>
        </p:nvSpPr>
        <p:spPr>
          <a:xfrm>
            <a:off x="2405846" y="1890418"/>
            <a:ext cx="13715999" cy="14954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228600" algn="ctr" rtl="0">
              <a:lnSpc>
                <a:spcPct val="9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4500"/>
              <a:buFont typeface="Arial"/>
              <a:buNone/>
              <a:defRPr sz="4500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914400" marR="0" lvl="1" indent="-415607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945"/>
              <a:buFont typeface="Arial"/>
              <a:buChar char="•"/>
              <a:defRPr sz="2945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4429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454"/>
              <a:buFont typeface="Arial"/>
              <a:buChar char="•"/>
              <a:defRPr sz="2454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7" name="Google Shape;17;p2"/>
          <p:cNvSpPr/>
          <p:nvPr/>
        </p:nvSpPr>
        <p:spPr>
          <a:xfrm>
            <a:off x="123631" y="125965"/>
            <a:ext cx="18040740" cy="10161036"/>
          </a:xfrm>
          <a:prstGeom prst="rect">
            <a:avLst/>
          </a:prstGeom>
          <a:noFill/>
          <a:ln w="3175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405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" name="Google Shape;18;p2"/>
          <p:cNvSpPr/>
          <p:nvPr/>
        </p:nvSpPr>
        <p:spPr>
          <a:xfrm>
            <a:off x="217169" y="201148"/>
            <a:ext cx="17853660" cy="10085853"/>
          </a:xfrm>
          <a:prstGeom prst="rect">
            <a:avLst/>
          </a:prstGeom>
          <a:noFill/>
          <a:ln w="1905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405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" name="Google Shape;19;p2"/>
          <p:cNvSpPr txBox="1">
            <a:spLocks noGrp="1"/>
          </p:cNvSpPr>
          <p:nvPr>
            <p:ph type="body" idx="2"/>
          </p:nvPr>
        </p:nvSpPr>
        <p:spPr>
          <a:xfrm>
            <a:off x="2503504" y="3705293"/>
            <a:ext cx="13715999" cy="6774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228600" algn="ctr" rtl="0">
              <a:lnSpc>
                <a:spcPct val="9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914400" marR="0" lvl="1" indent="-415607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945"/>
              <a:buFont typeface="Arial"/>
              <a:buChar char="•"/>
              <a:defRPr sz="2945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4429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454"/>
              <a:buFont typeface="Arial"/>
              <a:buChar char="•"/>
              <a:defRPr sz="2454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0" name="Google Shape;20;p2"/>
          <p:cNvSpPr txBox="1">
            <a:spLocks noGrp="1"/>
          </p:cNvSpPr>
          <p:nvPr>
            <p:ph type="body" idx="3"/>
          </p:nvPr>
        </p:nvSpPr>
        <p:spPr>
          <a:xfrm>
            <a:off x="2405846" y="4498127"/>
            <a:ext cx="13715999" cy="674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228600" algn="ctr" rtl="0">
              <a:lnSpc>
                <a:spcPct val="9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3300"/>
              <a:buFont typeface="Arial"/>
              <a:buNone/>
              <a:defRPr sz="3300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914400" marR="0" lvl="1" indent="-415607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945"/>
              <a:buFont typeface="Arial"/>
              <a:buChar char="•"/>
              <a:defRPr sz="2945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4429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454"/>
              <a:buFont typeface="Arial"/>
              <a:buChar char="•"/>
              <a:defRPr sz="2454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End slide for powerpoint">
  <p:cSld name="End slide for powerpoint">
    <p:bg>
      <p:bgPr>
        <a:solidFill>
          <a:srgbClr val="91C6D8"/>
        </a:solidFill>
        <a:effectLst/>
      </p:bgPr>
    </p:bg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11"/>
          <p:cNvSpPr/>
          <p:nvPr/>
        </p:nvSpPr>
        <p:spPr>
          <a:xfrm>
            <a:off x="1" y="6131590"/>
            <a:ext cx="18288001" cy="4155414"/>
          </a:xfrm>
          <a:prstGeom prst="triangle">
            <a:avLst>
              <a:gd name="adj" fmla="val 49694"/>
            </a:avLst>
          </a:pr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651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91" name="Google Shape;91;p11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7891364" y="5228746"/>
            <a:ext cx="2505270" cy="2505270"/>
          </a:xfrm>
          <a:prstGeom prst="rect">
            <a:avLst/>
          </a:prstGeom>
          <a:noFill/>
          <a:ln>
            <a:noFill/>
          </a:ln>
        </p:spPr>
      </p:pic>
      <p:sp>
        <p:nvSpPr>
          <p:cNvPr id="92" name="Google Shape;92;p11"/>
          <p:cNvSpPr txBox="1"/>
          <p:nvPr/>
        </p:nvSpPr>
        <p:spPr>
          <a:xfrm>
            <a:off x="2285998" y="8951775"/>
            <a:ext cx="13716000" cy="68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12200" tIns="56100" rIns="112200" bIns="56100" anchor="t" anchorCtr="0">
            <a:noAutofit/>
          </a:bodyPr>
          <a:lstStyle/>
          <a:p>
            <a:pPr marL="0" marR="0" lvl="0" indent="0" algn="ctr" rtl="0">
              <a:lnSpc>
                <a:spcPct val="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36"/>
              <a:buFont typeface="Arial"/>
              <a:buNone/>
            </a:pPr>
            <a:r>
              <a:rPr lang="en-US" sz="73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Dept. of Legal, Language, Translation and Interpreting Studies, Section of in Modern Languages for Interpreters and Translators</a:t>
            </a:r>
            <a:endParaRPr/>
          </a:p>
          <a:p>
            <a:pPr marL="0" marR="0" lvl="0" indent="0" algn="ctr" rtl="0">
              <a:lnSpc>
                <a:spcPct val="0"/>
              </a:lnSpc>
              <a:spcBef>
                <a:spcPts val="859"/>
              </a:spcBef>
              <a:spcAft>
                <a:spcPts val="0"/>
              </a:spcAft>
              <a:buClr>
                <a:schemeClr val="dk1"/>
              </a:buClr>
              <a:buSzPts val="736"/>
              <a:buFont typeface="Arial"/>
              <a:buNone/>
            </a:pPr>
            <a:r>
              <a:rPr lang="en-US" sz="73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University of Trieste, Via Filzi, 14 - 34144 Trieste, Italy</a:t>
            </a:r>
            <a:endParaRPr/>
          </a:p>
          <a:p>
            <a:pPr marL="0" marR="0" lvl="0" indent="0" algn="ctr" rtl="0">
              <a:lnSpc>
                <a:spcPct val="0"/>
              </a:lnSpc>
              <a:spcBef>
                <a:spcPts val="859"/>
              </a:spcBef>
              <a:spcAft>
                <a:spcPts val="0"/>
              </a:spcAft>
              <a:buClr>
                <a:schemeClr val="dk1"/>
              </a:buClr>
              <a:buSzPts val="736"/>
              <a:buFont typeface="Arial"/>
              <a:buNone/>
            </a:pPr>
            <a:r>
              <a:rPr lang="en-US" sz="73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Project numberStudies: 2016-1-IT02-KA203-024311</a:t>
            </a:r>
            <a:endParaRPr/>
          </a:p>
          <a:p>
            <a:pPr marL="0" marR="0" lvl="0" indent="0" algn="ctr" rtl="0">
              <a:lnSpc>
                <a:spcPct val="0"/>
              </a:lnSpc>
              <a:spcBef>
                <a:spcPts val="859"/>
              </a:spcBef>
              <a:spcAft>
                <a:spcPts val="0"/>
              </a:spcAft>
              <a:buClr>
                <a:schemeClr val="dk1"/>
              </a:buClr>
              <a:buSzPts val="736"/>
              <a:buFont typeface="Arial"/>
              <a:buNone/>
            </a:pPr>
            <a:r>
              <a:rPr lang="en-US" sz="73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www.adlabproject.eu</a:t>
            </a:r>
            <a:endParaRPr/>
          </a:p>
          <a:p>
            <a:pPr marL="0" marR="0" lvl="0" indent="0" algn="ctr" rtl="0">
              <a:lnSpc>
                <a:spcPct val="0"/>
              </a:lnSpc>
              <a:spcBef>
                <a:spcPts val="859"/>
              </a:spcBef>
              <a:spcAft>
                <a:spcPts val="0"/>
              </a:spcAft>
              <a:buClr>
                <a:schemeClr val="dk1"/>
              </a:buClr>
              <a:buSzPts val="736"/>
              <a:buFont typeface="Arial"/>
              <a:buNone/>
            </a:pPr>
            <a:r>
              <a:rPr lang="en-US" sz="73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FUNDED BY THE ERASMUS + PROGRAMME OF THE EUROPEAN UNION</a:t>
            </a:r>
            <a:endParaRPr/>
          </a:p>
          <a:p>
            <a:pPr marL="0" marR="0" lvl="0" indent="0" algn="ctr" rtl="0">
              <a:lnSpc>
                <a:spcPct val="5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982"/>
              <a:buFont typeface="Arial"/>
              <a:buNone/>
            </a:pPr>
            <a:endParaRPr sz="982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5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4909"/>
              <a:buFont typeface="Arial"/>
              <a:buNone/>
            </a:pPr>
            <a:endParaRPr sz="4909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93" name="Google Shape;93;p1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736164" y="9690834"/>
            <a:ext cx="815678" cy="540000"/>
          </a:xfrm>
          <a:prstGeom prst="rect">
            <a:avLst/>
          </a:prstGeom>
          <a:noFill/>
          <a:ln>
            <a:noFill/>
          </a:ln>
        </p:spPr>
      </p:pic>
      <p:sp>
        <p:nvSpPr>
          <p:cNvPr id="94" name="Google Shape;94;p11"/>
          <p:cNvSpPr txBox="1">
            <a:spLocks noGrp="1"/>
          </p:cNvSpPr>
          <p:nvPr>
            <p:ph type="title"/>
          </p:nvPr>
        </p:nvSpPr>
        <p:spPr>
          <a:xfrm>
            <a:off x="1025381" y="647379"/>
            <a:ext cx="16166236" cy="11350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R="0" lvl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136"/>
              <a:buFont typeface="Verdana"/>
              <a:buNone/>
              <a:defRPr sz="6136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95" name="Google Shape;95;p11"/>
          <p:cNvSpPr txBox="1">
            <a:spLocks noGrp="1"/>
          </p:cNvSpPr>
          <p:nvPr>
            <p:ph type="body" idx="1"/>
          </p:nvPr>
        </p:nvSpPr>
        <p:spPr>
          <a:xfrm>
            <a:off x="2286007" y="2115738"/>
            <a:ext cx="13715999" cy="17029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228600" algn="ctr" rtl="0">
              <a:lnSpc>
                <a:spcPct val="9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3682"/>
              <a:buFont typeface="Arial"/>
              <a:buNone/>
              <a:defRPr sz="3682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914400" marR="0" lvl="1" indent="-415607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945"/>
              <a:buFont typeface="Arial"/>
              <a:buChar char="•"/>
              <a:defRPr sz="2945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4429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454"/>
              <a:buFont typeface="Arial"/>
              <a:buChar char="•"/>
              <a:defRPr sz="2454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6" name="Google Shape;96;p11"/>
          <p:cNvSpPr/>
          <p:nvPr/>
        </p:nvSpPr>
        <p:spPr>
          <a:xfrm>
            <a:off x="123642" y="125968"/>
            <a:ext cx="18040740" cy="10161036"/>
          </a:xfrm>
          <a:prstGeom prst="rect">
            <a:avLst/>
          </a:prstGeom>
          <a:noFill/>
          <a:ln w="3175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651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7" name="Google Shape;97;p11"/>
          <p:cNvSpPr/>
          <p:nvPr/>
        </p:nvSpPr>
        <p:spPr>
          <a:xfrm>
            <a:off x="217169" y="201149"/>
            <a:ext cx="17853660" cy="10085852"/>
          </a:xfrm>
          <a:prstGeom prst="rect">
            <a:avLst/>
          </a:prstGeom>
          <a:noFill/>
          <a:ln w="1905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651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8" name="Google Shape;98;p11"/>
          <p:cNvSpPr txBox="1">
            <a:spLocks noGrp="1"/>
          </p:cNvSpPr>
          <p:nvPr>
            <p:ph type="body" idx="2"/>
          </p:nvPr>
        </p:nvSpPr>
        <p:spPr>
          <a:xfrm>
            <a:off x="2286007" y="4151973"/>
            <a:ext cx="13715999" cy="674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228600" algn="ctr" rtl="0">
              <a:lnSpc>
                <a:spcPct val="9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2945"/>
              <a:buFont typeface="Arial"/>
              <a:buNone/>
              <a:defRPr sz="2945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914400" marR="0" lvl="1" indent="-415607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945"/>
              <a:buFont typeface="Arial"/>
              <a:buChar char="•"/>
              <a:defRPr sz="2945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4429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454"/>
              <a:buFont typeface="Arial"/>
              <a:buChar char="•"/>
              <a:defRPr sz="2454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pic>
        <p:nvPicPr>
          <p:cNvPr id="99" name="Google Shape;99;p1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843419" y="7873811"/>
            <a:ext cx="2601158" cy="91040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Title slide for power point">
  <p:cSld name="1_Title slide for power point">
    <p:bg>
      <p:bgPr>
        <a:solidFill>
          <a:srgbClr val="91C6D8"/>
        </a:solidFill>
        <a:effectLst/>
      </p:bgPr>
    </p:bg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12"/>
          <p:cNvSpPr/>
          <p:nvPr/>
        </p:nvSpPr>
        <p:spPr>
          <a:xfrm>
            <a:off x="1" y="6131590"/>
            <a:ext cx="18288001" cy="4155414"/>
          </a:xfrm>
          <a:prstGeom prst="triangle">
            <a:avLst>
              <a:gd name="adj" fmla="val 49694"/>
            </a:avLst>
          </a:pr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651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02" name="Google Shape;102;p12" title="ADLABPRO logo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7891364" y="5228746"/>
            <a:ext cx="2505270" cy="2505270"/>
          </a:xfrm>
          <a:prstGeom prst="rect">
            <a:avLst/>
          </a:prstGeom>
          <a:noFill/>
          <a:ln>
            <a:noFill/>
          </a:ln>
        </p:spPr>
      </p:pic>
      <p:sp>
        <p:nvSpPr>
          <p:cNvPr id="103" name="Google Shape;103;p12"/>
          <p:cNvSpPr txBox="1"/>
          <p:nvPr/>
        </p:nvSpPr>
        <p:spPr>
          <a:xfrm>
            <a:off x="2285998" y="8951775"/>
            <a:ext cx="13716000" cy="68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12200" tIns="56100" rIns="112200" bIns="56100" anchor="t" anchorCtr="0">
            <a:noAutofit/>
          </a:bodyPr>
          <a:lstStyle/>
          <a:p>
            <a:pPr marL="0" marR="0" lvl="0" indent="0" algn="ctr" rtl="0">
              <a:lnSpc>
                <a:spcPct val="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36"/>
              <a:buFont typeface="Arial"/>
              <a:buNone/>
            </a:pPr>
            <a:r>
              <a:rPr lang="en-US" sz="73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Dept. of Legal, Language, Translation and Interpreting Studies, Section of in Modern Languages for Interpreters and Translators</a:t>
            </a:r>
            <a:endParaRPr/>
          </a:p>
          <a:p>
            <a:pPr marL="0" marR="0" lvl="0" indent="0" algn="ctr" rtl="0">
              <a:lnSpc>
                <a:spcPct val="0"/>
              </a:lnSpc>
              <a:spcBef>
                <a:spcPts val="859"/>
              </a:spcBef>
              <a:spcAft>
                <a:spcPts val="0"/>
              </a:spcAft>
              <a:buClr>
                <a:schemeClr val="dk1"/>
              </a:buClr>
              <a:buSzPts val="736"/>
              <a:buFont typeface="Arial"/>
              <a:buNone/>
            </a:pPr>
            <a:r>
              <a:rPr lang="en-US" sz="73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University of Trieste, Via Filzi, 14 - 34144 Trieste, Italy</a:t>
            </a:r>
            <a:endParaRPr/>
          </a:p>
          <a:p>
            <a:pPr marL="0" marR="0" lvl="0" indent="0" algn="ctr" rtl="0">
              <a:lnSpc>
                <a:spcPct val="0"/>
              </a:lnSpc>
              <a:spcBef>
                <a:spcPts val="859"/>
              </a:spcBef>
              <a:spcAft>
                <a:spcPts val="0"/>
              </a:spcAft>
              <a:buClr>
                <a:schemeClr val="dk1"/>
              </a:buClr>
              <a:buSzPts val="736"/>
              <a:buFont typeface="Arial"/>
              <a:buNone/>
            </a:pPr>
            <a:r>
              <a:rPr lang="en-US" sz="73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Project numberStudies: 2016-1-IT02-KA203-024311</a:t>
            </a:r>
            <a:endParaRPr/>
          </a:p>
          <a:p>
            <a:pPr marL="0" marR="0" lvl="0" indent="0" algn="ctr" rtl="0">
              <a:lnSpc>
                <a:spcPct val="0"/>
              </a:lnSpc>
              <a:spcBef>
                <a:spcPts val="859"/>
              </a:spcBef>
              <a:spcAft>
                <a:spcPts val="0"/>
              </a:spcAft>
              <a:buClr>
                <a:schemeClr val="dk1"/>
              </a:buClr>
              <a:buSzPts val="736"/>
              <a:buFont typeface="Arial"/>
              <a:buNone/>
            </a:pPr>
            <a:r>
              <a:rPr lang="en-US" sz="73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www.adlabproject.eu</a:t>
            </a:r>
            <a:endParaRPr/>
          </a:p>
          <a:p>
            <a:pPr marL="0" marR="0" lvl="0" indent="0" algn="ctr" rtl="0">
              <a:lnSpc>
                <a:spcPct val="0"/>
              </a:lnSpc>
              <a:spcBef>
                <a:spcPts val="859"/>
              </a:spcBef>
              <a:spcAft>
                <a:spcPts val="0"/>
              </a:spcAft>
              <a:buClr>
                <a:schemeClr val="dk1"/>
              </a:buClr>
              <a:buSzPts val="736"/>
              <a:buFont typeface="Arial"/>
              <a:buNone/>
            </a:pPr>
            <a:r>
              <a:rPr lang="en-US" sz="73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FUNDED BY THE ERASMUS + PROGRAMME OF THE EUROPEAN UNION</a:t>
            </a:r>
            <a:endParaRPr/>
          </a:p>
          <a:p>
            <a:pPr marL="0" marR="0" lvl="0" indent="0" algn="ctr" rtl="0">
              <a:lnSpc>
                <a:spcPct val="5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982"/>
              <a:buFont typeface="Arial"/>
              <a:buNone/>
            </a:pPr>
            <a:endParaRPr sz="982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5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4909"/>
              <a:buFont typeface="Arial"/>
              <a:buNone/>
            </a:pPr>
            <a:endParaRPr sz="4909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04" name="Google Shape;104;p1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736164" y="9690834"/>
            <a:ext cx="815678" cy="540000"/>
          </a:xfrm>
          <a:prstGeom prst="rect">
            <a:avLst/>
          </a:prstGeom>
          <a:noFill/>
          <a:ln>
            <a:noFill/>
          </a:ln>
        </p:spPr>
      </p:pic>
      <p:sp>
        <p:nvSpPr>
          <p:cNvPr id="105" name="Google Shape;105;p12"/>
          <p:cNvSpPr txBox="1">
            <a:spLocks noGrp="1"/>
          </p:cNvSpPr>
          <p:nvPr>
            <p:ph type="title"/>
          </p:nvPr>
        </p:nvSpPr>
        <p:spPr>
          <a:xfrm>
            <a:off x="1025381" y="647379"/>
            <a:ext cx="16166236" cy="11350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R="0" lvl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136"/>
              <a:buFont typeface="Verdana"/>
              <a:buNone/>
              <a:defRPr sz="6136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06" name="Google Shape;106;p12"/>
          <p:cNvSpPr txBox="1">
            <a:spLocks noGrp="1"/>
          </p:cNvSpPr>
          <p:nvPr>
            <p:ph type="body" idx="1"/>
          </p:nvPr>
        </p:nvSpPr>
        <p:spPr>
          <a:xfrm>
            <a:off x="2286007" y="2115738"/>
            <a:ext cx="13715999" cy="17029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228600" algn="ctr" rtl="0">
              <a:lnSpc>
                <a:spcPct val="9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3682"/>
              <a:buFont typeface="Arial"/>
              <a:buNone/>
              <a:defRPr sz="3682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914400" marR="0" lvl="1" indent="-415607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945"/>
              <a:buFont typeface="Arial"/>
              <a:buChar char="•"/>
              <a:defRPr sz="2945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4429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454"/>
              <a:buFont typeface="Arial"/>
              <a:buChar char="•"/>
              <a:defRPr sz="2454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7" name="Google Shape;107;p12"/>
          <p:cNvSpPr/>
          <p:nvPr/>
        </p:nvSpPr>
        <p:spPr>
          <a:xfrm>
            <a:off x="123642" y="125968"/>
            <a:ext cx="18040740" cy="10161036"/>
          </a:xfrm>
          <a:prstGeom prst="rect">
            <a:avLst/>
          </a:prstGeom>
          <a:noFill/>
          <a:ln w="3175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651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8" name="Google Shape;108;p12"/>
          <p:cNvSpPr/>
          <p:nvPr/>
        </p:nvSpPr>
        <p:spPr>
          <a:xfrm>
            <a:off x="217169" y="201149"/>
            <a:ext cx="17853660" cy="10085852"/>
          </a:xfrm>
          <a:prstGeom prst="rect">
            <a:avLst/>
          </a:prstGeom>
          <a:noFill/>
          <a:ln w="1905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651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9" name="Google Shape;109;p12"/>
          <p:cNvSpPr txBox="1">
            <a:spLocks noGrp="1"/>
          </p:cNvSpPr>
          <p:nvPr>
            <p:ph type="body" idx="2"/>
          </p:nvPr>
        </p:nvSpPr>
        <p:spPr>
          <a:xfrm>
            <a:off x="2286007" y="4151973"/>
            <a:ext cx="13715999" cy="674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228600" algn="ctr" rtl="0">
              <a:lnSpc>
                <a:spcPct val="9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2945"/>
              <a:buFont typeface="Arial"/>
              <a:buNone/>
              <a:defRPr sz="2945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914400" marR="0" lvl="1" indent="-415607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945"/>
              <a:buFont typeface="Arial"/>
              <a:buChar char="•"/>
              <a:defRPr sz="2945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4429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454"/>
              <a:buFont typeface="Arial"/>
              <a:buChar char="•"/>
              <a:defRPr sz="2454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pic>
        <p:nvPicPr>
          <p:cNvPr id="110" name="Google Shape;110;p12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843419" y="7873811"/>
            <a:ext cx="2601158" cy="91040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Slide type 1">
  <p:cSld name="1_Slide type 1"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13"/>
          <p:cNvSpPr txBox="1">
            <a:spLocks noGrp="1"/>
          </p:cNvSpPr>
          <p:nvPr>
            <p:ph type="title"/>
          </p:nvPr>
        </p:nvSpPr>
        <p:spPr>
          <a:xfrm>
            <a:off x="2727003" y="499192"/>
            <a:ext cx="14786904" cy="19883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400"/>
              <a:buFont typeface="Verdana"/>
              <a:buNone/>
              <a:defRPr sz="5400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pic>
        <p:nvPicPr>
          <p:cNvPr id="113" name="Google Shape;113;p13" descr=" " title=" 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516467" y="354005"/>
            <a:ext cx="1988345" cy="1988345"/>
          </a:xfrm>
          <a:prstGeom prst="rect">
            <a:avLst/>
          </a:prstGeom>
          <a:noFill/>
          <a:ln>
            <a:noFill/>
          </a:ln>
        </p:spPr>
      </p:pic>
      <p:sp>
        <p:nvSpPr>
          <p:cNvPr id="114" name="Google Shape;114;p13"/>
          <p:cNvSpPr txBox="1">
            <a:spLocks noGrp="1"/>
          </p:cNvSpPr>
          <p:nvPr>
            <p:ph type="body" idx="1"/>
          </p:nvPr>
        </p:nvSpPr>
        <p:spPr>
          <a:xfrm>
            <a:off x="532210" y="3131811"/>
            <a:ext cx="17223583" cy="48314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446786" algn="l" rtl="0">
              <a:lnSpc>
                <a:spcPct val="15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3436"/>
              <a:buFont typeface="Arial"/>
              <a:buChar char="•"/>
              <a:defRPr sz="3436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914400" marR="0" lvl="1" indent="-415607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945"/>
              <a:buFont typeface="Arial"/>
              <a:buChar char="•"/>
              <a:defRPr sz="2945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4429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454"/>
              <a:buFont typeface="Arial"/>
              <a:buChar char="•"/>
              <a:defRPr sz="2454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15" name="Google Shape;115;p13"/>
          <p:cNvSpPr/>
          <p:nvPr/>
        </p:nvSpPr>
        <p:spPr>
          <a:xfrm>
            <a:off x="123642" y="125965"/>
            <a:ext cx="18040740" cy="9889572"/>
          </a:xfrm>
          <a:prstGeom prst="rect">
            <a:avLst/>
          </a:prstGeom>
          <a:noFill/>
          <a:ln w="3175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651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6" name="Google Shape;116;p13"/>
          <p:cNvSpPr/>
          <p:nvPr/>
        </p:nvSpPr>
        <p:spPr>
          <a:xfrm>
            <a:off x="217169" y="201152"/>
            <a:ext cx="17853660" cy="9709614"/>
          </a:xfrm>
          <a:prstGeom prst="rect">
            <a:avLst/>
          </a:prstGeom>
          <a:noFill/>
          <a:ln w="1905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651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7" name="Google Shape;117;p13"/>
          <p:cNvSpPr txBox="1">
            <a:spLocks noGrp="1"/>
          </p:cNvSpPr>
          <p:nvPr>
            <p:ph type="body" idx="2"/>
          </p:nvPr>
        </p:nvSpPr>
        <p:spPr>
          <a:xfrm>
            <a:off x="10456070" y="10013158"/>
            <a:ext cx="1371600" cy="137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446786" algn="l" rtl="0">
              <a:lnSpc>
                <a:spcPct val="9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3436"/>
              <a:buFont typeface="Arial"/>
              <a:buChar char="•"/>
              <a:defRPr sz="343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15607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945"/>
              <a:buFont typeface="Arial"/>
              <a:buChar char="•"/>
              <a:defRPr sz="2945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4429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454"/>
              <a:buFont typeface="Arial"/>
              <a:buChar char="•"/>
              <a:defRPr sz="2454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pic>
        <p:nvPicPr>
          <p:cNvPr id="118" name="Google Shape;118;p1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467265" y="9787180"/>
            <a:ext cx="3353481" cy="35861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Disclaimer slide">
  <p:cSld name="1_Disclaimer slide"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0" name="Google Shape;120;p14" descr=" " title=" 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516467" y="354005"/>
            <a:ext cx="1988345" cy="1988345"/>
          </a:xfrm>
          <a:prstGeom prst="rect">
            <a:avLst/>
          </a:prstGeom>
          <a:noFill/>
          <a:ln>
            <a:noFill/>
          </a:ln>
        </p:spPr>
      </p:pic>
      <p:sp>
        <p:nvSpPr>
          <p:cNvPr id="121" name="Google Shape;121;p14"/>
          <p:cNvSpPr txBox="1">
            <a:spLocks noGrp="1"/>
          </p:cNvSpPr>
          <p:nvPr>
            <p:ph type="body" idx="1"/>
          </p:nvPr>
        </p:nvSpPr>
        <p:spPr>
          <a:xfrm>
            <a:off x="532210" y="379476"/>
            <a:ext cx="17223583" cy="77569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228600" algn="ctr" rtl="0">
              <a:lnSpc>
                <a:spcPct val="15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1964"/>
              <a:buFont typeface="Arial"/>
              <a:buNone/>
              <a:defRPr sz="1964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15607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945"/>
              <a:buFont typeface="Arial"/>
              <a:buChar char="•"/>
              <a:defRPr sz="2945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4429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454"/>
              <a:buFont typeface="Arial"/>
              <a:buChar char="•"/>
              <a:defRPr sz="2454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2" name="Google Shape;122;p14"/>
          <p:cNvSpPr/>
          <p:nvPr/>
        </p:nvSpPr>
        <p:spPr>
          <a:xfrm>
            <a:off x="123642" y="125965"/>
            <a:ext cx="18040740" cy="9889572"/>
          </a:xfrm>
          <a:prstGeom prst="rect">
            <a:avLst/>
          </a:prstGeom>
          <a:noFill/>
          <a:ln w="3175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651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3" name="Google Shape;123;p14"/>
          <p:cNvSpPr/>
          <p:nvPr/>
        </p:nvSpPr>
        <p:spPr>
          <a:xfrm>
            <a:off x="217169" y="201152"/>
            <a:ext cx="17853660" cy="9709614"/>
          </a:xfrm>
          <a:prstGeom prst="rect">
            <a:avLst/>
          </a:prstGeom>
          <a:noFill/>
          <a:ln w="1905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651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24" name="Google Shape;124;p1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451521" y="9795609"/>
            <a:ext cx="3353481" cy="35861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Title slide for power point">
  <p:cSld name="2_Title slide for power point">
    <p:bg>
      <p:bgPr>
        <a:solidFill>
          <a:srgbClr val="91C6D8"/>
        </a:solidFill>
        <a:effectLst/>
      </p:bgPr>
    </p:bg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15"/>
          <p:cNvSpPr/>
          <p:nvPr/>
        </p:nvSpPr>
        <p:spPr>
          <a:xfrm>
            <a:off x="1" y="6131590"/>
            <a:ext cx="18288001" cy="4155414"/>
          </a:xfrm>
          <a:prstGeom prst="triangle">
            <a:avLst>
              <a:gd name="adj" fmla="val 49694"/>
            </a:avLst>
          </a:pr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651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27" name="Google Shape;127;p15" title="ADLABPRO logo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7891364" y="5228746"/>
            <a:ext cx="2505270" cy="2505270"/>
          </a:xfrm>
          <a:prstGeom prst="rect">
            <a:avLst/>
          </a:prstGeom>
          <a:noFill/>
          <a:ln>
            <a:noFill/>
          </a:ln>
        </p:spPr>
      </p:pic>
      <p:sp>
        <p:nvSpPr>
          <p:cNvPr id="128" name="Google Shape;128;p15"/>
          <p:cNvSpPr txBox="1"/>
          <p:nvPr/>
        </p:nvSpPr>
        <p:spPr>
          <a:xfrm>
            <a:off x="2285998" y="8951775"/>
            <a:ext cx="13716000" cy="68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12200" tIns="56100" rIns="112200" bIns="56100" anchor="t" anchorCtr="0">
            <a:noAutofit/>
          </a:bodyPr>
          <a:lstStyle/>
          <a:p>
            <a:pPr marL="0" marR="0" lvl="0" indent="0" algn="ctr" rtl="0">
              <a:lnSpc>
                <a:spcPct val="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36"/>
              <a:buFont typeface="Arial"/>
              <a:buNone/>
            </a:pPr>
            <a:r>
              <a:rPr lang="en-US" sz="73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Dept. of Legal, Language, Translation and Interpreting Studies, Section of in Modern Languages for Interpreters and Translators</a:t>
            </a:r>
            <a:endParaRPr/>
          </a:p>
          <a:p>
            <a:pPr marL="0" marR="0" lvl="0" indent="0" algn="ctr" rtl="0">
              <a:lnSpc>
                <a:spcPct val="0"/>
              </a:lnSpc>
              <a:spcBef>
                <a:spcPts val="859"/>
              </a:spcBef>
              <a:spcAft>
                <a:spcPts val="0"/>
              </a:spcAft>
              <a:buClr>
                <a:schemeClr val="dk1"/>
              </a:buClr>
              <a:buSzPts val="736"/>
              <a:buFont typeface="Arial"/>
              <a:buNone/>
            </a:pPr>
            <a:r>
              <a:rPr lang="en-US" sz="73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University of Trieste, Via Filzi, 14 - 34144 Trieste, Italy</a:t>
            </a:r>
            <a:endParaRPr/>
          </a:p>
          <a:p>
            <a:pPr marL="0" marR="0" lvl="0" indent="0" algn="ctr" rtl="0">
              <a:lnSpc>
                <a:spcPct val="0"/>
              </a:lnSpc>
              <a:spcBef>
                <a:spcPts val="859"/>
              </a:spcBef>
              <a:spcAft>
                <a:spcPts val="0"/>
              </a:spcAft>
              <a:buClr>
                <a:schemeClr val="dk1"/>
              </a:buClr>
              <a:buSzPts val="736"/>
              <a:buFont typeface="Arial"/>
              <a:buNone/>
            </a:pPr>
            <a:r>
              <a:rPr lang="en-US" sz="73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Project numberStudies: 2016-1-IT02-KA203-024311</a:t>
            </a:r>
            <a:endParaRPr/>
          </a:p>
          <a:p>
            <a:pPr marL="0" marR="0" lvl="0" indent="0" algn="ctr" rtl="0">
              <a:lnSpc>
                <a:spcPct val="0"/>
              </a:lnSpc>
              <a:spcBef>
                <a:spcPts val="859"/>
              </a:spcBef>
              <a:spcAft>
                <a:spcPts val="0"/>
              </a:spcAft>
              <a:buClr>
                <a:schemeClr val="dk1"/>
              </a:buClr>
              <a:buSzPts val="736"/>
              <a:buFont typeface="Arial"/>
              <a:buNone/>
            </a:pPr>
            <a:r>
              <a:rPr lang="en-US" sz="73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www.adlabproject.eu</a:t>
            </a:r>
            <a:endParaRPr/>
          </a:p>
          <a:p>
            <a:pPr marL="0" marR="0" lvl="0" indent="0" algn="ctr" rtl="0">
              <a:lnSpc>
                <a:spcPct val="0"/>
              </a:lnSpc>
              <a:spcBef>
                <a:spcPts val="859"/>
              </a:spcBef>
              <a:spcAft>
                <a:spcPts val="0"/>
              </a:spcAft>
              <a:buClr>
                <a:schemeClr val="dk1"/>
              </a:buClr>
              <a:buSzPts val="736"/>
              <a:buFont typeface="Arial"/>
              <a:buNone/>
            </a:pPr>
            <a:r>
              <a:rPr lang="en-US" sz="73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FUNDED BY THE ERASMUS + PROGRAMME OF THE EUROPEAN UNION</a:t>
            </a:r>
            <a:endParaRPr/>
          </a:p>
          <a:p>
            <a:pPr marL="0" marR="0" lvl="0" indent="0" algn="ctr" rtl="0">
              <a:lnSpc>
                <a:spcPct val="5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982"/>
              <a:buFont typeface="Arial"/>
              <a:buNone/>
            </a:pPr>
            <a:endParaRPr sz="982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5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4909"/>
              <a:buFont typeface="Arial"/>
              <a:buNone/>
            </a:pPr>
            <a:endParaRPr sz="4909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29" name="Google Shape;129;p1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736164" y="9690834"/>
            <a:ext cx="815678" cy="540000"/>
          </a:xfrm>
          <a:prstGeom prst="rect">
            <a:avLst/>
          </a:prstGeom>
          <a:noFill/>
          <a:ln>
            <a:noFill/>
          </a:ln>
        </p:spPr>
      </p:pic>
      <p:sp>
        <p:nvSpPr>
          <p:cNvPr id="130" name="Google Shape;130;p15"/>
          <p:cNvSpPr txBox="1">
            <a:spLocks noGrp="1"/>
          </p:cNvSpPr>
          <p:nvPr>
            <p:ph type="title"/>
          </p:nvPr>
        </p:nvSpPr>
        <p:spPr>
          <a:xfrm>
            <a:off x="1025381" y="647379"/>
            <a:ext cx="16166236" cy="11350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R="0" lvl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136"/>
              <a:buFont typeface="Verdana"/>
              <a:buNone/>
              <a:defRPr sz="6136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31" name="Google Shape;131;p15"/>
          <p:cNvSpPr txBox="1">
            <a:spLocks noGrp="1"/>
          </p:cNvSpPr>
          <p:nvPr>
            <p:ph type="body" idx="1"/>
          </p:nvPr>
        </p:nvSpPr>
        <p:spPr>
          <a:xfrm>
            <a:off x="2286007" y="2115738"/>
            <a:ext cx="13715999" cy="17029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228600" algn="ctr" rtl="0">
              <a:lnSpc>
                <a:spcPct val="9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3682"/>
              <a:buFont typeface="Arial"/>
              <a:buNone/>
              <a:defRPr sz="3682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914400" marR="0" lvl="1" indent="-415607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945"/>
              <a:buFont typeface="Arial"/>
              <a:buChar char="•"/>
              <a:defRPr sz="2945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4429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454"/>
              <a:buFont typeface="Arial"/>
              <a:buChar char="•"/>
              <a:defRPr sz="2454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2" name="Google Shape;132;p15"/>
          <p:cNvSpPr/>
          <p:nvPr/>
        </p:nvSpPr>
        <p:spPr>
          <a:xfrm>
            <a:off x="123642" y="125968"/>
            <a:ext cx="18040740" cy="10161036"/>
          </a:xfrm>
          <a:prstGeom prst="rect">
            <a:avLst/>
          </a:prstGeom>
          <a:noFill/>
          <a:ln w="3175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651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3" name="Google Shape;133;p15"/>
          <p:cNvSpPr/>
          <p:nvPr/>
        </p:nvSpPr>
        <p:spPr>
          <a:xfrm>
            <a:off x="217169" y="201149"/>
            <a:ext cx="17853660" cy="10085852"/>
          </a:xfrm>
          <a:prstGeom prst="rect">
            <a:avLst/>
          </a:prstGeom>
          <a:noFill/>
          <a:ln w="1905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651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4" name="Google Shape;134;p15"/>
          <p:cNvSpPr txBox="1">
            <a:spLocks noGrp="1"/>
          </p:cNvSpPr>
          <p:nvPr>
            <p:ph type="body" idx="2"/>
          </p:nvPr>
        </p:nvSpPr>
        <p:spPr>
          <a:xfrm>
            <a:off x="2286007" y="4151973"/>
            <a:ext cx="13715999" cy="674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228600" algn="ctr" rtl="0">
              <a:lnSpc>
                <a:spcPct val="9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2945"/>
              <a:buFont typeface="Arial"/>
              <a:buNone/>
              <a:defRPr sz="2945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914400" marR="0" lvl="1" indent="-415607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945"/>
              <a:buFont typeface="Arial"/>
              <a:buChar char="•"/>
              <a:defRPr sz="2945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4429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454"/>
              <a:buFont typeface="Arial"/>
              <a:buChar char="•"/>
              <a:defRPr sz="2454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pic>
        <p:nvPicPr>
          <p:cNvPr id="135" name="Google Shape;135;p15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843419" y="7873811"/>
            <a:ext cx="2601158" cy="91040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Slide type 1">
  <p:cSld name="2_Slide type 1"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16"/>
          <p:cNvSpPr txBox="1">
            <a:spLocks noGrp="1"/>
          </p:cNvSpPr>
          <p:nvPr>
            <p:ph type="title"/>
          </p:nvPr>
        </p:nvSpPr>
        <p:spPr>
          <a:xfrm>
            <a:off x="2727003" y="499192"/>
            <a:ext cx="14786904" cy="19883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400"/>
              <a:buFont typeface="Verdana"/>
              <a:buNone/>
              <a:defRPr sz="5400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pic>
        <p:nvPicPr>
          <p:cNvPr id="138" name="Google Shape;138;p16" descr=" " title=" 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516467" y="354005"/>
            <a:ext cx="1988345" cy="1988345"/>
          </a:xfrm>
          <a:prstGeom prst="rect">
            <a:avLst/>
          </a:prstGeom>
          <a:noFill/>
          <a:ln>
            <a:noFill/>
          </a:ln>
        </p:spPr>
      </p:pic>
      <p:sp>
        <p:nvSpPr>
          <p:cNvPr id="139" name="Google Shape;139;p16"/>
          <p:cNvSpPr txBox="1">
            <a:spLocks noGrp="1"/>
          </p:cNvSpPr>
          <p:nvPr>
            <p:ph type="body" idx="1"/>
          </p:nvPr>
        </p:nvSpPr>
        <p:spPr>
          <a:xfrm>
            <a:off x="532210" y="3131811"/>
            <a:ext cx="17223583" cy="48314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446786" algn="l" rtl="0">
              <a:lnSpc>
                <a:spcPct val="15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3436"/>
              <a:buFont typeface="Arial"/>
              <a:buChar char="•"/>
              <a:defRPr sz="3436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914400" marR="0" lvl="1" indent="-415607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945"/>
              <a:buFont typeface="Arial"/>
              <a:buChar char="•"/>
              <a:defRPr sz="2945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4429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454"/>
              <a:buFont typeface="Arial"/>
              <a:buChar char="•"/>
              <a:defRPr sz="2454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0" name="Google Shape;140;p16"/>
          <p:cNvSpPr/>
          <p:nvPr/>
        </p:nvSpPr>
        <p:spPr>
          <a:xfrm>
            <a:off x="123642" y="125965"/>
            <a:ext cx="18040740" cy="9889572"/>
          </a:xfrm>
          <a:prstGeom prst="rect">
            <a:avLst/>
          </a:prstGeom>
          <a:noFill/>
          <a:ln w="3175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651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1" name="Google Shape;141;p16"/>
          <p:cNvSpPr/>
          <p:nvPr/>
        </p:nvSpPr>
        <p:spPr>
          <a:xfrm>
            <a:off x="217169" y="201152"/>
            <a:ext cx="17853660" cy="9709614"/>
          </a:xfrm>
          <a:prstGeom prst="rect">
            <a:avLst/>
          </a:prstGeom>
          <a:noFill/>
          <a:ln w="1905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651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2" name="Google Shape;142;p16"/>
          <p:cNvSpPr txBox="1">
            <a:spLocks noGrp="1"/>
          </p:cNvSpPr>
          <p:nvPr>
            <p:ph type="body" idx="2"/>
          </p:nvPr>
        </p:nvSpPr>
        <p:spPr>
          <a:xfrm>
            <a:off x="10456070" y="10013158"/>
            <a:ext cx="1371600" cy="137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446786" algn="l" rtl="0">
              <a:lnSpc>
                <a:spcPct val="9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3436"/>
              <a:buFont typeface="Arial"/>
              <a:buChar char="•"/>
              <a:defRPr sz="343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15607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945"/>
              <a:buFont typeface="Arial"/>
              <a:buChar char="•"/>
              <a:defRPr sz="2945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4429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454"/>
              <a:buFont typeface="Arial"/>
              <a:buChar char="•"/>
              <a:defRPr sz="2454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pic>
        <p:nvPicPr>
          <p:cNvPr id="143" name="Google Shape;143;p1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467265" y="9787180"/>
            <a:ext cx="3353481" cy="35861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Disclaimer slide">
  <p:cSld name="2_Disclaimer slide">
    <p:spTree>
      <p:nvGrpSpPr>
        <p:cNvPr id="1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5" name="Google Shape;145;p17" descr=" " title=" 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516467" y="354005"/>
            <a:ext cx="1988345" cy="1988345"/>
          </a:xfrm>
          <a:prstGeom prst="rect">
            <a:avLst/>
          </a:prstGeom>
          <a:noFill/>
          <a:ln>
            <a:noFill/>
          </a:ln>
        </p:spPr>
      </p:pic>
      <p:sp>
        <p:nvSpPr>
          <p:cNvPr id="146" name="Google Shape;146;p17"/>
          <p:cNvSpPr txBox="1">
            <a:spLocks noGrp="1"/>
          </p:cNvSpPr>
          <p:nvPr>
            <p:ph type="body" idx="1"/>
          </p:nvPr>
        </p:nvSpPr>
        <p:spPr>
          <a:xfrm>
            <a:off x="532210" y="379476"/>
            <a:ext cx="17223583" cy="77569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228600" algn="ctr" rtl="0">
              <a:lnSpc>
                <a:spcPct val="15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1964"/>
              <a:buFont typeface="Arial"/>
              <a:buNone/>
              <a:defRPr sz="1964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15607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945"/>
              <a:buFont typeface="Arial"/>
              <a:buChar char="•"/>
              <a:defRPr sz="2945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4429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454"/>
              <a:buFont typeface="Arial"/>
              <a:buChar char="•"/>
              <a:defRPr sz="2454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7" name="Google Shape;147;p17"/>
          <p:cNvSpPr/>
          <p:nvPr/>
        </p:nvSpPr>
        <p:spPr>
          <a:xfrm>
            <a:off x="123642" y="125965"/>
            <a:ext cx="18040740" cy="9889572"/>
          </a:xfrm>
          <a:prstGeom prst="rect">
            <a:avLst/>
          </a:prstGeom>
          <a:noFill/>
          <a:ln w="3175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651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8" name="Google Shape;148;p17"/>
          <p:cNvSpPr/>
          <p:nvPr/>
        </p:nvSpPr>
        <p:spPr>
          <a:xfrm>
            <a:off x="217169" y="201152"/>
            <a:ext cx="17853660" cy="9709614"/>
          </a:xfrm>
          <a:prstGeom prst="rect">
            <a:avLst/>
          </a:prstGeom>
          <a:noFill/>
          <a:ln w="1905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651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49" name="Google Shape;149;p1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451521" y="9795609"/>
            <a:ext cx="3353481" cy="35861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_Title slide for power point">
  <p:cSld name="3_Title slide for power point">
    <p:bg>
      <p:bgPr>
        <a:solidFill>
          <a:srgbClr val="91C6D8"/>
        </a:solidFill>
        <a:effectLst/>
      </p:bgPr>
    </p:bg>
    <p:spTree>
      <p:nvGrpSpPr>
        <p:cNvPr id="1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p18"/>
          <p:cNvSpPr/>
          <p:nvPr/>
        </p:nvSpPr>
        <p:spPr>
          <a:xfrm>
            <a:off x="1" y="6131590"/>
            <a:ext cx="18288001" cy="4155414"/>
          </a:xfrm>
          <a:prstGeom prst="triangle">
            <a:avLst>
              <a:gd name="adj" fmla="val 49694"/>
            </a:avLst>
          </a:pr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651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52" name="Google Shape;152;p18" title="ADLABPRO logo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7891364" y="5228746"/>
            <a:ext cx="2505270" cy="2505270"/>
          </a:xfrm>
          <a:prstGeom prst="rect">
            <a:avLst/>
          </a:prstGeom>
          <a:noFill/>
          <a:ln>
            <a:noFill/>
          </a:ln>
        </p:spPr>
      </p:pic>
      <p:sp>
        <p:nvSpPr>
          <p:cNvPr id="153" name="Google Shape;153;p18"/>
          <p:cNvSpPr txBox="1"/>
          <p:nvPr/>
        </p:nvSpPr>
        <p:spPr>
          <a:xfrm>
            <a:off x="2285998" y="8951775"/>
            <a:ext cx="13716000" cy="68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12200" tIns="56100" rIns="112200" bIns="56100" anchor="t" anchorCtr="0">
            <a:noAutofit/>
          </a:bodyPr>
          <a:lstStyle/>
          <a:p>
            <a:pPr marL="0" marR="0" lvl="0" indent="0" algn="ctr" rtl="0">
              <a:lnSpc>
                <a:spcPct val="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36"/>
              <a:buFont typeface="Arial"/>
              <a:buNone/>
            </a:pPr>
            <a:r>
              <a:rPr lang="en-US" sz="73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Dept. of Legal, Language, Translation and Interpreting Studies, Section of in Modern Languages for Interpreters and Translators</a:t>
            </a:r>
            <a:endParaRPr/>
          </a:p>
          <a:p>
            <a:pPr marL="0" marR="0" lvl="0" indent="0" algn="ctr" rtl="0">
              <a:lnSpc>
                <a:spcPct val="0"/>
              </a:lnSpc>
              <a:spcBef>
                <a:spcPts val="859"/>
              </a:spcBef>
              <a:spcAft>
                <a:spcPts val="0"/>
              </a:spcAft>
              <a:buClr>
                <a:schemeClr val="dk1"/>
              </a:buClr>
              <a:buSzPts val="736"/>
              <a:buFont typeface="Arial"/>
              <a:buNone/>
            </a:pPr>
            <a:r>
              <a:rPr lang="en-US" sz="73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University of Trieste, Via Filzi, 14 - 34144 Trieste, Italy</a:t>
            </a:r>
            <a:endParaRPr/>
          </a:p>
          <a:p>
            <a:pPr marL="0" marR="0" lvl="0" indent="0" algn="ctr" rtl="0">
              <a:lnSpc>
                <a:spcPct val="0"/>
              </a:lnSpc>
              <a:spcBef>
                <a:spcPts val="859"/>
              </a:spcBef>
              <a:spcAft>
                <a:spcPts val="0"/>
              </a:spcAft>
              <a:buClr>
                <a:schemeClr val="dk1"/>
              </a:buClr>
              <a:buSzPts val="736"/>
              <a:buFont typeface="Arial"/>
              <a:buNone/>
            </a:pPr>
            <a:r>
              <a:rPr lang="en-US" sz="73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Project numberStudies: 2016-1-IT02-KA203-024311</a:t>
            </a:r>
            <a:endParaRPr/>
          </a:p>
          <a:p>
            <a:pPr marL="0" marR="0" lvl="0" indent="0" algn="ctr" rtl="0">
              <a:lnSpc>
                <a:spcPct val="0"/>
              </a:lnSpc>
              <a:spcBef>
                <a:spcPts val="859"/>
              </a:spcBef>
              <a:spcAft>
                <a:spcPts val="0"/>
              </a:spcAft>
              <a:buClr>
                <a:schemeClr val="dk1"/>
              </a:buClr>
              <a:buSzPts val="736"/>
              <a:buFont typeface="Arial"/>
              <a:buNone/>
            </a:pPr>
            <a:r>
              <a:rPr lang="en-US" sz="73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www.adlabproject.eu</a:t>
            </a:r>
            <a:endParaRPr/>
          </a:p>
          <a:p>
            <a:pPr marL="0" marR="0" lvl="0" indent="0" algn="ctr" rtl="0">
              <a:lnSpc>
                <a:spcPct val="0"/>
              </a:lnSpc>
              <a:spcBef>
                <a:spcPts val="859"/>
              </a:spcBef>
              <a:spcAft>
                <a:spcPts val="0"/>
              </a:spcAft>
              <a:buClr>
                <a:schemeClr val="dk1"/>
              </a:buClr>
              <a:buSzPts val="736"/>
              <a:buFont typeface="Arial"/>
              <a:buNone/>
            </a:pPr>
            <a:r>
              <a:rPr lang="en-US" sz="73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FUNDED BY THE ERASMUS + PROGRAMME OF THE EUROPEAN UNION</a:t>
            </a:r>
            <a:endParaRPr/>
          </a:p>
          <a:p>
            <a:pPr marL="0" marR="0" lvl="0" indent="0" algn="ctr" rtl="0">
              <a:lnSpc>
                <a:spcPct val="5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982"/>
              <a:buFont typeface="Arial"/>
              <a:buNone/>
            </a:pPr>
            <a:endParaRPr sz="982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5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4909"/>
              <a:buFont typeface="Arial"/>
              <a:buNone/>
            </a:pPr>
            <a:endParaRPr sz="4909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54" name="Google Shape;154;p1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736164" y="9690834"/>
            <a:ext cx="815678" cy="540000"/>
          </a:xfrm>
          <a:prstGeom prst="rect">
            <a:avLst/>
          </a:prstGeom>
          <a:noFill/>
          <a:ln>
            <a:noFill/>
          </a:ln>
        </p:spPr>
      </p:pic>
      <p:sp>
        <p:nvSpPr>
          <p:cNvPr id="155" name="Google Shape;155;p18"/>
          <p:cNvSpPr txBox="1">
            <a:spLocks noGrp="1"/>
          </p:cNvSpPr>
          <p:nvPr>
            <p:ph type="title"/>
          </p:nvPr>
        </p:nvSpPr>
        <p:spPr>
          <a:xfrm>
            <a:off x="1025381" y="647379"/>
            <a:ext cx="16166236" cy="11350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R="0" lvl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136"/>
              <a:buFont typeface="Verdana"/>
              <a:buNone/>
              <a:defRPr sz="6136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56" name="Google Shape;156;p18"/>
          <p:cNvSpPr txBox="1">
            <a:spLocks noGrp="1"/>
          </p:cNvSpPr>
          <p:nvPr>
            <p:ph type="body" idx="1"/>
          </p:nvPr>
        </p:nvSpPr>
        <p:spPr>
          <a:xfrm>
            <a:off x="2286007" y="2115738"/>
            <a:ext cx="13715999" cy="17029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228600" algn="ctr" rtl="0">
              <a:lnSpc>
                <a:spcPct val="9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3682"/>
              <a:buFont typeface="Arial"/>
              <a:buNone/>
              <a:defRPr sz="3682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914400" marR="0" lvl="1" indent="-415607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945"/>
              <a:buFont typeface="Arial"/>
              <a:buChar char="•"/>
              <a:defRPr sz="2945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4429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454"/>
              <a:buFont typeface="Arial"/>
              <a:buChar char="•"/>
              <a:defRPr sz="2454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57" name="Google Shape;157;p18"/>
          <p:cNvSpPr/>
          <p:nvPr/>
        </p:nvSpPr>
        <p:spPr>
          <a:xfrm>
            <a:off x="123642" y="125968"/>
            <a:ext cx="18040740" cy="10161036"/>
          </a:xfrm>
          <a:prstGeom prst="rect">
            <a:avLst/>
          </a:prstGeom>
          <a:noFill/>
          <a:ln w="3175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651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8" name="Google Shape;158;p18"/>
          <p:cNvSpPr/>
          <p:nvPr/>
        </p:nvSpPr>
        <p:spPr>
          <a:xfrm>
            <a:off x="217169" y="201149"/>
            <a:ext cx="17853660" cy="10085852"/>
          </a:xfrm>
          <a:prstGeom prst="rect">
            <a:avLst/>
          </a:prstGeom>
          <a:noFill/>
          <a:ln w="1905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651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9" name="Google Shape;159;p18"/>
          <p:cNvSpPr txBox="1">
            <a:spLocks noGrp="1"/>
          </p:cNvSpPr>
          <p:nvPr>
            <p:ph type="body" idx="2"/>
          </p:nvPr>
        </p:nvSpPr>
        <p:spPr>
          <a:xfrm>
            <a:off x="2286007" y="4151973"/>
            <a:ext cx="13715999" cy="674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228600" algn="ctr" rtl="0">
              <a:lnSpc>
                <a:spcPct val="9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2945"/>
              <a:buFont typeface="Arial"/>
              <a:buNone/>
              <a:defRPr sz="2945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914400" marR="0" lvl="1" indent="-415607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945"/>
              <a:buFont typeface="Arial"/>
              <a:buChar char="•"/>
              <a:defRPr sz="2945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4429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454"/>
              <a:buFont typeface="Arial"/>
              <a:buChar char="•"/>
              <a:defRPr sz="2454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pic>
        <p:nvPicPr>
          <p:cNvPr id="160" name="Google Shape;160;p18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843419" y="7873811"/>
            <a:ext cx="2601158" cy="91040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_Slide type 1">
  <p:cSld name="3_Slide type 1">
    <p:spTree>
      <p:nvGrpSpPr>
        <p:cNvPr id="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p19"/>
          <p:cNvSpPr txBox="1">
            <a:spLocks noGrp="1"/>
          </p:cNvSpPr>
          <p:nvPr>
            <p:ph type="title"/>
          </p:nvPr>
        </p:nvSpPr>
        <p:spPr>
          <a:xfrm>
            <a:off x="2727003" y="499192"/>
            <a:ext cx="14786904" cy="19883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400"/>
              <a:buFont typeface="Verdana"/>
              <a:buNone/>
              <a:defRPr sz="5400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pic>
        <p:nvPicPr>
          <p:cNvPr id="163" name="Google Shape;163;p19" descr=" " title=" 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516467" y="354005"/>
            <a:ext cx="1988345" cy="1988345"/>
          </a:xfrm>
          <a:prstGeom prst="rect">
            <a:avLst/>
          </a:prstGeom>
          <a:noFill/>
          <a:ln>
            <a:noFill/>
          </a:ln>
        </p:spPr>
      </p:pic>
      <p:sp>
        <p:nvSpPr>
          <p:cNvPr id="164" name="Google Shape;164;p19"/>
          <p:cNvSpPr txBox="1">
            <a:spLocks noGrp="1"/>
          </p:cNvSpPr>
          <p:nvPr>
            <p:ph type="body" idx="1"/>
          </p:nvPr>
        </p:nvSpPr>
        <p:spPr>
          <a:xfrm>
            <a:off x="532210" y="3131811"/>
            <a:ext cx="17223583" cy="48314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446786" algn="l" rtl="0">
              <a:lnSpc>
                <a:spcPct val="15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3436"/>
              <a:buFont typeface="Arial"/>
              <a:buChar char="•"/>
              <a:defRPr sz="3436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914400" marR="0" lvl="1" indent="-415607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945"/>
              <a:buFont typeface="Arial"/>
              <a:buChar char="•"/>
              <a:defRPr sz="2945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4429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454"/>
              <a:buFont typeface="Arial"/>
              <a:buChar char="•"/>
              <a:defRPr sz="2454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65" name="Google Shape;165;p19"/>
          <p:cNvSpPr/>
          <p:nvPr/>
        </p:nvSpPr>
        <p:spPr>
          <a:xfrm>
            <a:off x="123642" y="125965"/>
            <a:ext cx="18040740" cy="9889572"/>
          </a:xfrm>
          <a:prstGeom prst="rect">
            <a:avLst/>
          </a:prstGeom>
          <a:noFill/>
          <a:ln w="3175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651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6" name="Google Shape;166;p19"/>
          <p:cNvSpPr/>
          <p:nvPr/>
        </p:nvSpPr>
        <p:spPr>
          <a:xfrm>
            <a:off x="217169" y="201152"/>
            <a:ext cx="17853660" cy="9709614"/>
          </a:xfrm>
          <a:prstGeom prst="rect">
            <a:avLst/>
          </a:prstGeom>
          <a:noFill/>
          <a:ln w="1905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651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7" name="Google Shape;167;p19"/>
          <p:cNvSpPr txBox="1">
            <a:spLocks noGrp="1"/>
          </p:cNvSpPr>
          <p:nvPr>
            <p:ph type="body" idx="2"/>
          </p:nvPr>
        </p:nvSpPr>
        <p:spPr>
          <a:xfrm>
            <a:off x="10456070" y="10013158"/>
            <a:ext cx="1371600" cy="137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446786" algn="l" rtl="0">
              <a:lnSpc>
                <a:spcPct val="9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3436"/>
              <a:buFont typeface="Arial"/>
              <a:buChar char="•"/>
              <a:defRPr sz="343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15607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945"/>
              <a:buFont typeface="Arial"/>
              <a:buChar char="•"/>
              <a:defRPr sz="2945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4429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454"/>
              <a:buFont typeface="Arial"/>
              <a:buChar char="•"/>
              <a:defRPr sz="2454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pic>
        <p:nvPicPr>
          <p:cNvPr id="168" name="Google Shape;168;p1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467265" y="9787180"/>
            <a:ext cx="3353481" cy="35861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_Disclaimer slide">
  <p:cSld name="3_Disclaimer slide">
    <p:spTree>
      <p:nvGrpSpPr>
        <p:cNvPr id="1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0" name="Google Shape;170;p20" descr=" " title=" 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516467" y="354005"/>
            <a:ext cx="1988345" cy="1988345"/>
          </a:xfrm>
          <a:prstGeom prst="rect">
            <a:avLst/>
          </a:prstGeom>
          <a:noFill/>
          <a:ln>
            <a:noFill/>
          </a:ln>
        </p:spPr>
      </p:pic>
      <p:sp>
        <p:nvSpPr>
          <p:cNvPr id="171" name="Google Shape;171;p20"/>
          <p:cNvSpPr txBox="1">
            <a:spLocks noGrp="1"/>
          </p:cNvSpPr>
          <p:nvPr>
            <p:ph type="body" idx="1"/>
          </p:nvPr>
        </p:nvSpPr>
        <p:spPr>
          <a:xfrm>
            <a:off x="532210" y="379476"/>
            <a:ext cx="17223583" cy="77569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228600" algn="ctr" rtl="0">
              <a:lnSpc>
                <a:spcPct val="15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1964"/>
              <a:buFont typeface="Arial"/>
              <a:buNone/>
              <a:defRPr sz="1964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15607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945"/>
              <a:buFont typeface="Arial"/>
              <a:buChar char="•"/>
              <a:defRPr sz="2945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4429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454"/>
              <a:buFont typeface="Arial"/>
              <a:buChar char="•"/>
              <a:defRPr sz="2454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72" name="Google Shape;172;p20"/>
          <p:cNvSpPr/>
          <p:nvPr/>
        </p:nvSpPr>
        <p:spPr>
          <a:xfrm>
            <a:off x="123642" y="125965"/>
            <a:ext cx="18040740" cy="9889572"/>
          </a:xfrm>
          <a:prstGeom prst="rect">
            <a:avLst/>
          </a:prstGeom>
          <a:noFill/>
          <a:ln w="3175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651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3" name="Google Shape;173;p20"/>
          <p:cNvSpPr/>
          <p:nvPr/>
        </p:nvSpPr>
        <p:spPr>
          <a:xfrm>
            <a:off x="217169" y="201152"/>
            <a:ext cx="17853660" cy="9709614"/>
          </a:xfrm>
          <a:prstGeom prst="rect">
            <a:avLst/>
          </a:prstGeom>
          <a:noFill/>
          <a:ln w="1905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651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74" name="Google Shape;174;p2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451521" y="9795609"/>
            <a:ext cx="3353481" cy="35861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lide type 1">
  <p:cSld name="Slide type 1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3"/>
          <p:cNvSpPr txBox="1">
            <a:spLocks noGrp="1"/>
          </p:cNvSpPr>
          <p:nvPr>
            <p:ph type="title"/>
          </p:nvPr>
        </p:nvSpPr>
        <p:spPr>
          <a:xfrm>
            <a:off x="2727003" y="499192"/>
            <a:ext cx="14786904" cy="19883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Verdana"/>
              <a:buNone/>
              <a:defRPr sz="6000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pic>
        <p:nvPicPr>
          <p:cNvPr id="23" name="Google Shape;23;p3" descr=" " title=" 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516467" y="354005"/>
            <a:ext cx="1988345" cy="1988345"/>
          </a:xfrm>
          <a:prstGeom prst="rect">
            <a:avLst/>
          </a:prstGeom>
          <a:noFill/>
          <a:ln>
            <a:noFill/>
          </a:ln>
        </p:spPr>
      </p:pic>
      <p:sp>
        <p:nvSpPr>
          <p:cNvPr id="24" name="Google Shape;24;p3"/>
          <p:cNvSpPr txBox="1">
            <a:spLocks noGrp="1"/>
          </p:cNvSpPr>
          <p:nvPr>
            <p:ph type="body" idx="1"/>
          </p:nvPr>
        </p:nvSpPr>
        <p:spPr>
          <a:xfrm>
            <a:off x="532210" y="3131811"/>
            <a:ext cx="17223583" cy="48314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482600" algn="l" rtl="0">
              <a:lnSpc>
                <a:spcPct val="15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Char char="•"/>
              <a:defRPr sz="4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914400" marR="0" lvl="1" indent="-415607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945"/>
              <a:buFont typeface="Arial"/>
              <a:buChar char="•"/>
              <a:defRPr sz="2945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4429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454"/>
              <a:buFont typeface="Arial"/>
              <a:buChar char="•"/>
              <a:defRPr sz="2454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5" name="Google Shape;25;p3"/>
          <p:cNvSpPr/>
          <p:nvPr/>
        </p:nvSpPr>
        <p:spPr>
          <a:xfrm>
            <a:off x="123642" y="125965"/>
            <a:ext cx="18040740" cy="9889572"/>
          </a:xfrm>
          <a:prstGeom prst="rect">
            <a:avLst/>
          </a:prstGeom>
          <a:noFill/>
          <a:ln w="3175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651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" name="Google Shape;26;p3"/>
          <p:cNvSpPr/>
          <p:nvPr/>
        </p:nvSpPr>
        <p:spPr>
          <a:xfrm>
            <a:off x="217169" y="201152"/>
            <a:ext cx="17853660" cy="9709614"/>
          </a:xfrm>
          <a:prstGeom prst="rect">
            <a:avLst/>
          </a:prstGeom>
          <a:noFill/>
          <a:ln w="1905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651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" name="Google Shape;27;p3"/>
          <p:cNvSpPr txBox="1">
            <a:spLocks noGrp="1"/>
          </p:cNvSpPr>
          <p:nvPr>
            <p:ph type="body" idx="2"/>
          </p:nvPr>
        </p:nvSpPr>
        <p:spPr>
          <a:xfrm>
            <a:off x="10456070" y="10013158"/>
            <a:ext cx="1371600" cy="137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446786" algn="l" rtl="0">
              <a:lnSpc>
                <a:spcPct val="9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3436"/>
              <a:buFont typeface="Arial"/>
              <a:buChar char="•"/>
              <a:defRPr sz="343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15607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945"/>
              <a:buFont typeface="Arial"/>
              <a:buChar char="•"/>
              <a:defRPr sz="2945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4429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454"/>
              <a:buFont typeface="Arial"/>
              <a:buChar char="•"/>
              <a:defRPr sz="2454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pic>
        <p:nvPicPr>
          <p:cNvPr id="28" name="Google Shape;28;p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467265" y="9787180"/>
            <a:ext cx="3353481" cy="35861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 Outro slide for video">
  <p:cSld name="1 Outro slide for video">
    <p:bg>
      <p:bgPr>
        <a:solidFill>
          <a:srgbClr val="91C6D8"/>
        </a:solidFill>
        <a:effectLst/>
      </p:bgPr>
    </p:bg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4"/>
          <p:cNvSpPr/>
          <p:nvPr/>
        </p:nvSpPr>
        <p:spPr>
          <a:xfrm>
            <a:off x="2" y="6131588"/>
            <a:ext cx="18288001" cy="4155414"/>
          </a:xfrm>
          <a:prstGeom prst="triangle">
            <a:avLst>
              <a:gd name="adj" fmla="val 49694"/>
            </a:avLst>
          </a:pr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50"/>
              <a:buFont typeface="Arial"/>
              <a:buNone/>
            </a:pPr>
            <a:r>
              <a:rPr lang="en-US" sz="405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Edited by: editor’s first and last name</a:t>
            </a:r>
            <a:endParaRPr sz="405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1" name="Google Shape;31;p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7891364" y="5228743"/>
            <a:ext cx="2505270" cy="2505270"/>
          </a:xfrm>
          <a:prstGeom prst="rect">
            <a:avLst/>
          </a:prstGeom>
          <a:noFill/>
          <a:ln>
            <a:noFill/>
          </a:ln>
        </p:spPr>
      </p:pic>
      <p:sp>
        <p:nvSpPr>
          <p:cNvPr id="32" name="Google Shape;32;p4"/>
          <p:cNvSpPr txBox="1"/>
          <p:nvPr/>
        </p:nvSpPr>
        <p:spPr>
          <a:xfrm>
            <a:off x="2285997" y="8951767"/>
            <a:ext cx="13716000" cy="6829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37150" tIns="68575" rIns="137150" bIns="68575" anchor="t" anchorCtr="0">
            <a:noAutofit/>
          </a:bodyPr>
          <a:lstStyle/>
          <a:p>
            <a:pPr marL="0" marR="0" lvl="0" indent="0" algn="ctr" rtl="0">
              <a:lnSpc>
                <a:spcPct val="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</a:pPr>
            <a:r>
              <a:rPr lang="en-US"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Dept. of Legal, Language, Translation and Interpreting Studies, Section of in Modern Languages for Interpreters and Translators</a:t>
            </a:r>
            <a:endParaRPr/>
          </a:p>
          <a:p>
            <a:pPr marL="0" marR="0" lvl="0" indent="0" algn="ctr" rtl="0">
              <a:lnSpc>
                <a:spcPct val="0"/>
              </a:lnSpc>
              <a:spcBef>
                <a:spcPts val="105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</a:pPr>
            <a:r>
              <a:rPr lang="en-US"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University of Trieste, Via Filzi, 14 - 34144 Trieste, Italy</a:t>
            </a:r>
            <a:endParaRPr/>
          </a:p>
          <a:p>
            <a:pPr marL="0" marR="0" lvl="0" indent="0" algn="ctr" rtl="0">
              <a:lnSpc>
                <a:spcPct val="0"/>
              </a:lnSpc>
              <a:spcBef>
                <a:spcPts val="105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</a:pPr>
            <a:r>
              <a:rPr lang="en-US"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Project numberStudies: 2016-1-IT02-KA203-024311</a:t>
            </a:r>
            <a:endParaRPr/>
          </a:p>
          <a:p>
            <a:pPr marL="0" marR="0" lvl="0" indent="0" algn="ctr" rtl="0">
              <a:lnSpc>
                <a:spcPct val="0"/>
              </a:lnSpc>
              <a:spcBef>
                <a:spcPts val="105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</a:pPr>
            <a:r>
              <a:rPr lang="en-US"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www.adlabproject.eu</a:t>
            </a:r>
            <a:endParaRPr/>
          </a:p>
          <a:p>
            <a:pPr marL="0" marR="0" lvl="0" indent="0" algn="ctr" rtl="0">
              <a:lnSpc>
                <a:spcPct val="0"/>
              </a:lnSpc>
              <a:spcBef>
                <a:spcPts val="105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</a:pPr>
            <a:r>
              <a:rPr lang="en-US"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FUNDED BY THE ERASMUS + PROGRAMME OF THE EUROPEAN UNION</a:t>
            </a:r>
            <a:endParaRPr/>
          </a:p>
          <a:p>
            <a:pPr marL="0" marR="0" lvl="0" indent="0" algn="ctr" rtl="0">
              <a:lnSpc>
                <a:spcPct val="5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5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Arial"/>
              <a:buNone/>
            </a:pPr>
            <a:endParaRPr sz="60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3" name="Google Shape;33;p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736160" y="9690834"/>
            <a:ext cx="815678" cy="540000"/>
          </a:xfrm>
          <a:prstGeom prst="rect">
            <a:avLst/>
          </a:prstGeom>
          <a:noFill/>
          <a:ln>
            <a:noFill/>
          </a:ln>
        </p:spPr>
      </p:pic>
      <p:sp>
        <p:nvSpPr>
          <p:cNvPr id="34" name="Google Shape;34;p4"/>
          <p:cNvSpPr txBox="1">
            <a:spLocks noGrp="1"/>
          </p:cNvSpPr>
          <p:nvPr>
            <p:ph type="title"/>
          </p:nvPr>
        </p:nvSpPr>
        <p:spPr>
          <a:xfrm>
            <a:off x="1025372" y="647379"/>
            <a:ext cx="16166237" cy="11350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R="0" lvl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500"/>
              <a:buFont typeface="Verdana"/>
              <a:buNone/>
              <a:defRPr sz="7500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35" name="Google Shape;35;p4"/>
          <p:cNvSpPr txBox="1">
            <a:spLocks noGrp="1"/>
          </p:cNvSpPr>
          <p:nvPr>
            <p:ph type="body" idx="1"/>
          </p:nvPr>
        </p:nvSpPr>
        <p:spPr>
          <a:xfrm>
            <a:off x="2285996" y="1804041"/>
            <a:ext cx="13715999" cy="17029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228600" algn="ctr" rtl="0">
              <a:lnSpc>
                <a:spcPct val="9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4500"/>
              <a:buFont typeface="Arial"/>
              <a:buNone/>
              <a:defRPr sz="4500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914400" marR="0" lvl="1" indent="-415607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945"/>
              <a:buFont typeface="Arial"/>
              <a:buChar char="•"/>
              <a:defRPr sz="2945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4429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454"/>
              <a:buFont typeface="Arial"/>
              <a:buChar char="•"/>
              <a:defRPr sz="2454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6" name="Google Shape;36;p4"/>
          <p:cNvSpPr/>
          <p:nvPr/>
        </p:nvSpPr>
        <p:spPr>
          <a:xfrm>
            <a:off x="123631" y="125965"/>
            <a:ext cx="18040740" cy="10161036"/>
          </a:xfrm>
          <a:prstGeom prst="rect">
            <a:avLst/>
          </a:prstGeom>
          <a:noFill/>
          <a:ln w="3175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405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7" name="Google Shape;37;p4"/>
          <p:cNvSpPr/>
          <p:nvPr/>
        </p:nvSpPr>
        <p:spPr>
          <a:xfrm>
            <a:off x="217169" y="201148"/>
            <a:ext cx="17853660" cy="10085853"/>
          </a:xfrm>
          <a:prstGeom prst="rect">
            <a:avLst/>
          </a:prstGeom>
          <a:noFill/>
          <a:ln w="1905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405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8" name="Google Shape;38;p4"/>
          <p:cNvSpPr txBox="1">
            <a:spLocks noGrp="1"/>
          </p:cNvSpPr>
          <p:nvPr>
            <p:ph type="body" idx="2"/>
          </p:nvPr>
        </p:nvSpPr>
        <p:spPr>
          <a:xfrm>
            <a:off x="2192456" y="3410846"/>
            <a:ext cx="13715999" cy="674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228600" algn="ctr" rtl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914400" marR="0" lvl="1" indent="-415607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945"/>
              <a:buFont typeface="Arial"/>
              <a:buChar char="•"/>
              <a:defRPr sz="2945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4429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454"/>
              <a:buFont typeface="Arial"/>
              <a:buChar char="•"/>
              <a:defRPr sz="2454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9" name="Google Shape;39;p4"/>
          <p:cNvSpPr txBox="1">
            <a:spLocks noGrp="1"/>
          </p:cNvSpPr>
          <p:nvPr>
            <p:ph type="body" idx="3"/>
          </p:nvPr>
        </p:nvSpPr>
        <p:spPr>
          <a:xfrm>
            <a:off x="2250490" y="4760015"/>
            <a:ext cx="13715999" cy="674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228600" algn="ctr" rtl="0">
              <a:lnSpc>
                <a:spcPct val="9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None/>
              <a:defRPr sz="3000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914400" marR="0" lvl="1" indent="-415607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945"/>
              <a:buFont typeface="Arial"/>
              <a:buChar char="•"/>
              <a:defRPr sz="2945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4429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454"/>
              <a:buFont typeface="Arial"/>
              <a:buChar char="•"/>
              <a:defRPr sz="2454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0" name="Google Shape;40;p4"/>
          <p:cNvSpPr txBox="1">
            <a:spLocks noGrp="1"/>
          </p:cNvSpPr>
          <p:nvPr>
            <p:ph type="body" idx="4"/>
          </p:nvPr>
        </p:nvSpPr>
        <p:spPr>
          <a:xfrm>
            <a:off x="2192456" y="4050262"/>
            <a:ext cx="13715999" cy="674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228600" algn="ctr" rtl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914400" marR="0" lvl="1" indent="-415607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945"/>
              <a:buFont typeface="Arial"/>
              <a:buChar char="•"/>
              <a:defRPr sz="2945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4429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454"/>
              <a:buFont typeface="Arial"/>
              <a:buChar char="•"/>
              <a:defRPr sz="2454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4_Disclaimer slide">
  <p:cSld name="4_Disclaimer slide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" name="Google Shape;42;p5" descr=" " title=" 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516467" y="354005"/>
            <a:ext cx="1988345" cy="1988345"/>
          </a:xfrm>
          <a:prstGeom prst="rect">
            <a:avLst/>
          </a:prstGeom>
          <a:noFill/>
          <a:ln>
            <a:noFill/>
          </a:ln>
        </p:spPr>
      </p:pic>
      <p:sp>
        <p:nvSpPr>
          <p:cNvPr id="43" name="Google Shape;43;p5"/>
          <p:cNvSpPr txBox="1">
            <a:spLocks noGrp="1"/>
          </p:cNvSpPr>
          <p:nvPr>
            <p:ph type="body" idx="1"/>
          </p:nvPr>
        </p:nvSpPr>
        <p:spPr>
          <a:xfrm>
            <a:off x="532210" y="379476"/>
            <a:ext cx="17223583" cy="77569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228600" algn="ctr" rtl="0">
              <a:lnSpc>
                <a:spcPct val="15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1964"/>
              <a:buFont typeface="Arial"/>
              <a:buNone/>
              <a:defRPr sz="1964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15607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945"/>
              <a:buFont typeface="Arial"/>
              <a:buChar char="•"/>
              <a:defRPr sz="2945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4429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454"/>
              <a:buFont typeface="Arial"/>
              <a:buChar char="•"/>
              <a:defRPr sz="2454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4" name="Google Shape;44;p5"/>
          <p:cNvSpPr/>
          <p:nvPr/>
        </p:nvSpPr>
        <p:spPr>
          <a:xfrm>
            <a:off x="123642" y="125965"/>
            <a:ext cx="18040740" cy="9889572"/>
          </a:xfrm>
          <a:prstGeom prst="rect">
            <a:avLst/>
          </a:prstGeom>
          <a:noFill/>
          <a:ln w="3175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651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5" name="Google Shape;45;p5"/>
          <p:cNvSpPr/>
          <p:nvPr/>
        </p:nvSpPr>
        <p:spPr>
          <a:xfrm>
            <a:off x="217169" y="201152"/>
            <a:ext cx="17853660" cy="9709614"/>
          </a:xfrm>
          <a:prstGeom prst="rect">
            <a:avLst/>
          </a:prstGeom>
          <a:noFill/>
          <a:ln w="1905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651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46" name="Google Shape;46;p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451521" y="9795609"/>
            <a:ext cx="3353481" cy="35861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5_Disclaimer slide">
  <p:cSld name="5_Disclaimer slide"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" name="Google Shape;48;p6" descr=" " title=" 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516467" y="354005"/>
            <a:ext cx="1988345" cy="1988345"/>
          </a:xfrm>
          <a:prstGeom prst="rect">
            <a:avLst/>
          </a:prstGeom>
          <a:noFill/>
          <a:ln>
            <a:noFill/>
          </a:ln>
        </p:spPr>
      </p:pic>
      <p:sp>
        <p:nvSpPr>
          <p:cNvPr id="49" name="Google Shape;49;p6"/>
          <p:cNvSpPr txBox="1">
            <a:spLocks noGrp="1"/>
          </p:cNvSpPr>
          <p:nvPr>
            <p:ph type="body" idx="1"/>
          </p:nvPr>
        </p:nvSpPr>
        <p:spPr>
          <a:xfrm>
            <a:off x="532210" y="379476"/>
            <a:ext cx="17223583" cy="77569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228600" algn="ctr" rtl="0">
              <a:lnSpc>
                <a:spcPct val="15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1964"/>
              <a:buFont typeface="Arial"/>
              <a:buNone/>
              <a:defRPr sz="1964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15607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945"/>
              <a:buFont typeface="Arial"/>
              <a:buChar char="•"/>
              <a:defRPr sz="2945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4429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454"/>
              <a:buFont typeface="Arial"/>
              <a:buChar char="•"/>
              <a:defRPr sz="2454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0" name="Google Shape;50;p6"/>
          <p:cNvSpPr/>
          <p:nvPr/>
        </p:nvSpPr>
        <p:spPr>
          <a:xfrm>
            <a:off x="123642" y="125965"/>
            <a:ext cx="18040740" cy="9889572"/>
          </a:xfrm>
          <a:prstGeom prst="rect">
            <a:avLst/>
          </a:prstGeom>
          <a:noFill/>
          <a:ln w="3175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651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1" name="Google Shape;51;p6"/>
          <p:cNvSpPr/>
          <p:nvPr/>
        </p:nvSpPr>
        <p:spPr>
          <a:xfrm>
            <a:off x="217169" y="201152"/>
            <a:ext cx="17853660" cy="9709614"/>
          </a:xfrm>
          <a:prstGeom prst="rect">
            <a:avLst/>
          </a:prstGeom>
          <a:noFill/>
          <a:ln w="1905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651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52" name="Google Shape;52;p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451521" y="9795609"/>
            <a:ext cx="3353481" cy="35861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 for video">
  <p:cSld name="Title slide for video">
    <p:bg>
      <p:bgPr>
        <a:solidFill>
          <a:srgbClr val="91C6D8"/>
        </a:solidFill>
        <a:effectLst/>
      </p:bgPr>
    </p:bg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7"/>
          <p:cNvSpPr/>
          <p:nvPr/>
        </p:nvSpPr>
        <p:spPr>
          <a:xfrm>
            <a:off x="1" y="6131590"/>
            <a:ext cx="18288001" cy="4155414"/>
          </a:xfrm>
          <a:prstGeom prst="triangle">
            <a:avLst>
              <a:gd name="adj" fmla="val 49694"/>
            </a:avLst>
          </a:pr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651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55" name="Google Shape;55;p7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7891364" y="5228746"/>
            <a:ext cx="2505270" cy="2505270"/>
          </a:xfrm>
          <a:prstGeom prst="rect">
            <a:avLst/>
          </a:prstGeom>
          <a:noFill/>
          <a:ln>
            <a:noFill/>
          </a:ln>
        </p:spPr>
      </p:pic>
      <p:sp>
        <p:nvSpPr>
          <p:cNvPr id="56" name="Google Shape;56;p7"/>
          <p:cNvSpPr txBox="1"/>
          <p:nvPr/>
        </p:nvSpPr>
        <p:spPr>
          <a:xfrm>
            <a:off x="2285998" y="8951775"/>
            <a:ext cx="13716000" cy="68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12200" tIns="56100" rIns="112200" bIns="56100" anchor="t" anchorCtr="0">
            <a:noAutofit/>
          </a:bodyPr>
          <a:lstStyle/>
          <a:p>
            <a:pPr marL="0" marR="0" lvl="0" indent="0" algn="ctr" rtl="0">
              <a:lnSpc>
                <a:spcPct val="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36"/>
              <a:buFont typeface="Arial"/>
              <a:buNone/>
            </a:pPr>
            <a:r>
              <a:rPr lang="en-US" sz="73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Dept. of Legal, Language, Translation and Interpreting Studies, Section of in Modern Languages for Interpreters and Translators</a:t>
            </a:r>
            <a:endParaRPr/>
          </a:p>
          <a:p>
            <a:pPr marL="0" marR="0" lvl="0" indent="0" algn="ctr" rtl="0">
              <a:lnSpc>
                <a:spcPct val="0"/>
              </a:lnSpc>
              <a:spcBef>
                <a:spcPts val="859"/>
              </a:spcBef>
              <a:spcAft>
                <a:spcPts val="0"/>
              </a:spcAft>
              <a:buClr>
                <a:schemeClr val="dk1"/>
              </a:buClr>
              <a:buSzPts val="736"/>
              <a:buFont typeface="Arial"/>
              <a:buNone/>
            </a:pPr>
            <a:r>
              <a:rPr lang="en-US" sz="73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University of Trieste, Via Filzi, 14 - 34144 Trieste, Italy</a:t>
            </a:r>
            <a:endParaRPr/>
          </a:p>
          <a:p>
            <a:pPr marL="0" marR="0" lvl="0" indent="0" algn="ctr" rtl="0">
              <a:lnSpc>
                <a:spcPct val="0"/>
              </a:lnSpc>
              <a:spcBef>
                <a:spcPts val="859"/>
              </a:spcBef>
              <a:spcAft>
                <a:spcPts val="0"/>
              </a:spcAft>
              <a:buClr>
                <a:schemeClr val="dk1"/>
              </a:buClr>
              <a:buSzPts val="736"/>
              <a:buFont typeface="Arial"/>
              <a:buNone/>
            </a:pPr>
            <a:r>
              <a:rPr lang="en-US" sz="73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Project numberStudies: 2016-1-IT02-KA203-024311</a:t>
            </a:r>
            <a:endParaRPr/>
          </a:p>
          <a:p>
            <a:pPr marL="0" marR="0" lvl="0" indent="0" algn="ctr" rtl="0">
              <a:lnSpc>
                <a:spcPct val="0"/>
              </a:lnSpc>
              <a:spcBef>
                <a:spcPts val="859"/>
              </a:spcBef>
              <a:spcAft>
                <a:spcPts val="0"/>
              </a:spcAft>
              <a:buClr>
                <a:schemeClr val="dk1"/>
              </a:buClr>
              <a:buSzPts val="736"/>
              <a:buFont typeface="Arial"/>
              <a:buNone/>
            </a:pPr>
            <a:r>
              <a:rPr lang="en-US" sz="73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www.adlabproject.eu</a:t>
            </a:r>
            <a:endParaRPr/>
          </a:p>
          <a:p>
            <a:pPr marL="0" marR="0" lvl="0" indent="0" algn="ctr" rtl="0">
              <a:lnSpc>
                <a:spcPct val="0"/>
              </a:lnSpc>
              <a:spcBef>
                <a:spcPts val="859"/>
              </a:spcBef>
              <a:spcAft>
                <a:spcPts val="0"/>
              </a:spcAft>
              <a:buClr>
                <a:schemeClr val="dk1"/>
              </a:buClr>
              <a:buSzPts val="736"/>
              <a:buFont typeface="Arial"/>
              <a:buNone/>
            </a:pPr>
            <a:r>
              <a:rPr lang="en-US" sz="73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FUNDED BY THE ERASMUS + PROGRAMME OF THE EUROPEAN UNION</a:t>
            </a:r>
            <a:endParaRPr/>
          </a:p>
          <a:p>
            <a:pPr marL="0" marR="0" lvl="0" indent="0" algn="ctr" rtl="0">
              <a:lnSpc>
                <a:spcPct val="5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982"/>
              <a:buFont typeface="Arial"/>
              <a:buNone/>
            </a:pPr>
            <a:endParaRPr sz="982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5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4909"/>
              <a:buFont typeface="Arial"/>
              <a:buNone/>
            </a:pPr>
            <a:endParaRPr sz="4909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57" name="Google Shape;57;p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736164" y="9690834"/>
            <a:ext cx="815678" cy="540000"/>
          </a:xfrm>
          <a:prstGeom prst="rect">
            <a:avLst/>
          </a:prstGeom>
          <a:noFill/>
          <a:ln>
            <a:noFill/>
          </a:ln>
        </p:spPr>
      </p:pic>
      <p:sp>
        <p:nvSpPr>
          <p:cNvPr id="58" name="Google Shape;58;p7"/>
          <p:cNvSpPr txBox="1">
            <a:spLocks noGrp="1"/>
          </p:cNvSpPr>
          <p:nvPr>
            <p:ph type="title"/>
          </p:nvPr>
        </p:nvSpPr>
        <p:spPr>
          <a:xfrm>
            <a:off x="1025381" y="647379"/>
            <a:ext cx="16166236" cy="11350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R="0" lvl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136"/>
              <a:buFont typeface="Verdana"/>
              <a:buNone/>
              <a:defRPr sz="6136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59" name="Google Shape;59;p7"/>
          <p:cNvSpPr txBox="1">
            <a:spLocks noGrp="1"/>
          </p:cNvSpPr>
          <p:nvPr>
            <p:ph type="body" idx="1"/>
          </p:nvPr>
        </p:nvSpPr>
        <p:spPr>
          <a:xfrm>
            <a:off x="2286007" y="2115738"/>
            <a:ext cx="13715999" cy="17029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228600" algn="ctr" rtl="0">
              <a:lnSpc>
                <a:spcPct val="9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3682"/>
              <a:buFont typeface="Arial"/>
              <a:buNone/>
              <a:defRPr sz="3682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914400" marR="0" lvl="1" indent="-415607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945"/>
              <a:buFont typeface="Arial"/>
              <a:buChar char="•"/>
              <a:defRPr sz="2945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4429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454"/>
              <a:buFont typeface="Arial"/>
              <a:buChar char="•"/>
              <a:defRPr sz="2454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0" name="Google Shape;60;p7"/>
          <p:cNvSpPr/>
          <p:nvPr/>
        </p:nvSpPr>
        <p:spPr>
          <a:xfrm>
            <a:off x="123642" y="125968"/>
            <a:ext cx="18040740" cy="10161036"/>
          </a:xfrm>
          <a:prstGeom prst="rect">
            <a:avLst/>
          </a:prstGeom>
          <a:noFill/>
          <a:ln w="3175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651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1" name="Google Shape;61;p7"/>
          <p:cNvSpPr/>
          <p:nvPr/>
        </p:nvSpPr>
        <p:spPr>
          <a:xfrm>
            <a:off x="217169" y="201149"/>
            <a:ext cx="17853660" cy="10085852"/>
          </a:xfrm>
          <a:prstGeom prst="rect">
            <a:avLst/>
          </a:prstGeom>
          <a:noFill/>
          <a:ln w="1905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651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2" name="Google Shape;62;p7"/>
          <p:cNvSpPr txBox="1">
            <a:spLocks noGrp="1"/>
          </p:cNvSpPr>
          <p:nvPr>
            <p:ph type="body" idx="2"/>
          </p:nvPr>
        </p:nvSpPr>
        <p:spPr>
          <a:xfrm>
            <a:off x="2286007" y="4151973"/>
            <a:ext cx="13715999" cy="674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228600" algn="ctr" rtl="0">
              <a:lnSpc>
                <a:spcPct val="9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2945"/>
              <a:buFont typeface="Arial"/>
              <a:buNone/>
              <a:defRPr sz="2945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914400" marR="0" lvl="1" indent="-415607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945"/>
              <a:buFont typeface="Arial"/>
              <a:buChar char="•"/>
              <a:defRPr sz="2945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4429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454"/>
              <a:buFont typeface="Arial"/>
              <a:buChar char="•"/>
              <a:defRPr sz="2454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 for power point">
  <p:cSld name="Title slide for power point">
    <p:bg>
      <p:bgPr>
        <a:solidFill>
          <a:srgbClr val="91C6D8"/>
        </a:solidFill>
        <a:effectLst/>
      </p:bgPr>
    </p:bg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8"/>
          <p:cNvSpPr/>
          <p:nvPr/>
        </p:nvSpPr>
        <p:spPr>
          <a:xfrm>
            <a:off x="1" y="6131590"/>
            <a:ext cx="18288001" cy="4155414"/>
          </a:xfrm>
          <a:prstGeom prst="triangle">
            <a:avLst>
              <a:gd name="adj" fmla="val 49694"/>
            </a:avLst>
          </a:pr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651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65" name="Google Shape;65;p8" title="ADLABPRO logo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7891364" y="5228746"/>
            <a:ext cx="2505270" cy="2505270"/>
          </a:xfrm>
          <a:prstGeom prst="rect">
            <a:avLst/>
          </a:prstGeom>
          <a:noFill/>
          <a:ln>
            <a:noFill/>
          </a:ln>
        </p:spPr>
      </p:pic>
      <p:sp>
        <p:nvSpPr>
          <p:cNvPr id="66" name="Google Shape;66;p8"/>
          <p:cNvSpPr txBox="1"/>
          <p:nvPr/>
        </p:nvSpPr>
        <p:spPr>
          <a:xfrm>
            <a:off x="2285998" y="8951775"/>
            <a:ext cx="13716000" cy="68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12200" tIns="56100" rIns="112200" bIns="56100" anchor="t" anchorCtr="0">
            <a:noAutofit/>
          </a:bodyPr>
          <a:lstStyle/>
          <a:p>
            <a:pPr marL="0" marR="0" lvl="0" indent="0" algn="ctr" rtl="0">
              <a:lnSpc>
                <a:spcPct val="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36"/>
              <a:buFont typeface="Arial"/>
              <a:buNone/>
            </a:pPr>
            <a:r>
              <a:rPr lang="en-US" sz="73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Dept. of Legal, Language, Translation and Interpreting Studies, Section of in Modern Languages for Interpreters and Translators</a:t>
            </a:r>
            <a:endParaRPr/>
          </a:p>
          <a:p>
            <a:pPr marL="0" marR="0" lvl="0" indent="0" algn="ctr" rtl="0">
              <a:lnSpc>
                <a:spcPct val="0"/>
              </a:lnSpc>
              <a:spcBef>
                <a:spcPts val="859"/>
              </a:spcBef>
              <a:spcAft>
                <a:spcPts val="0"/>
              </a:spcAft>
              <a:buClr>
                <a:schemeClr val="dk1"/>
              </a:buClr>
              <a:buSzPts val="736"/>
              <a:buFont typeface="Arial"/>
              <a:buNone/>
            </a:pPr>
            <a:r>
              <a:rPr lang="en-US" sz="73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University of Trieste, Via Filzi, 14 - 34144 Trieste, Italy</a:t>
            </a:r>
            <a:endParaRPr/>
          </a:p>
          <a:p>
            <a:pPr marL="0" marR="0" lvl="0" indent="0" algn="ctr" rtl="0">
              <a:lnSpc>
                <a:spcPct val="0"/>
              </a:lnSpc>
              <a:spcBef>
                <a:spcPts val="859"/>
              </a:spcBef>
              <a:spcAft>
                <a:spcPts val="0"/>
              </a:spcAft>
              <a:buClr>
                <a:schemeClr val="dk1"/>
              </a:buClr>
              <a:buSzPts val="736"/>
              <a:buFont typeface="Arial"/>
              <a:buNone/>
            </a:pPr>
            <a:r>
              <a:rPr lang="en-US" sz="73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Project numberStudies: 2016-1-IT02-KA203-024311</a:t>
            </a:r>
            <a:endParaRPr/>
          </a:p>
          <a:p>
            <a:pPr marL="0" marR="0" lvl="0" indent="0" algn="ctr" rtl="0">
              <a:lnSpc>
                <a:spcPct val="0"/>
              </a:lnSpc>
              <a:spcBef>
                <a:spcPts val="859"/>
              </a:spcBef>
              <a:spcAft>
                <a:spcPts val="0"/>
              </a:spcAft>
              <a:buClr>
                <a:schemeClr val="dk1"/>
              </a:buClr>
              <a:buSzPts val="736"/>
              <a:buFont typeface="Arial"/>
              <a:buNone/>
            </a:pPr>
            <a:r>
              <a:rPr lang="en-US" sz="73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www.adlabproject.eu</a:t>
            </a:r>
            <a:endParaRPr/>
          </a:p>
          <a:p>
            <a:pPr marL="0" marR="0" lvl="0" indent="0" algn="ctr" rtl="0">
              <a:lnSpc>
                <a:spcPct val="0"/>
              </a:lnSpc>
              <a:spcBef>
                <a:spcPts val="859"/>
              </a:spcBef>
              <a:spcAft>
                <a:spcPts val="0"/>
              </a:spcAft>
              <a:buClr>
                <a:schemeClr val="dk1"/>
              </a:buClr>
              <a:buSzPts val="736"/>
              <a:buFont typeface="Arial"/>
              <a:buNone/>
            </a:pPr>
            <a:r>
              <a:rPr lang="en-US" sz="73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FUNDED BY THE ERASMUS + PROGRAMME OF THE EUROPEAN UNION</a:t>
            </a:r>
            <a:endParaRPr/>
          </a:p>
          <a:p>
            <a:pPr marL="0" marR="0" lvl="0" indent="0" algn="ctr" rtl="0">
              <a:lnSpc>
                <a:spcPct val="5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982"/>
              <a:buFont typeface="Arial"/>
              <a:buNone/>
            </a:pPr>
            <a:endParaRPr sz="982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5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4909"/>
              <a:buFont typeface="Arial"/>
              <a:buNone/>
            </a:pPr>
            <a:endParaRPr sz="4909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67" name="Google Shape;67;p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736164" y="9690834"/>
            <a:ext cx="815678" cy="540000"/>
          </a:xfrm>
          <a:prstGeom prst="rect">
            <a:avLst/>
          </a:prstGeom>
          <a:noFill/>
          <a:ln>
            <a:noFill/>
          </a:ln>
        </p:spPr>
      </p:pic>
      <p:sp>
        <p:nvSpPr>
          <p:cNvPr id="68" name="Google Shape;68;p8"/>
          <p:cNvSpPr txBox="1">
            <a:spLocks noGrp="1"/>
          </p:cNvSpPr>
          <p:nvPr>
            <p:ph type="title"/>
          </p:nvPr>
        </p:nvSpPr>
        <p:spPr>
          <a:xfrm>
            <a:off x="1025381" y="647379"/>
            <a:ext cx="16166236" cy="11350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R="0" lvl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136"/>
              <a:buFont typeface="Verdana"/>
              <a:buNone/>
              <a:defRPr sz="6136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69" name="Google Shape;69;p8"/>
          <p:cNvSpPr txBox="1">
            <a:spLocks noGrp="1"/>
          </p:cNvSpPr>
          <p:nvPr>
            <p:ph type="body" idx="1"/>
          </p:nvPr>
        </p:nvSpPr>
        <p:spPr>
          <a:xfrm>
            <a:off x="2286007" y="2115738"/>
            <a:ext cx="13715999" cy="17029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228600" algn="ctr" rtl="0">
              <a:lnSpc>
                <a:spcPct val="9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3682"/>
              <a:buFont typeface="Arial"/>
              <a:buNone/>
              <a:defRPr sz="3682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914400" marR="0" lvl="1" indent="-415607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945"/>
              <a:buFont typeface="Arial"/>
              <a:buChar char="•"/>
              <a:defRPr sz="2945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4429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454"/>
              <a:buFont typeface="Arial"/>
              <a:buChar char="•"/>
              <a:defRPr sz="2454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0" name="Google Shape;70;p8"/>
          <p:cNvSpPr/>
          <p:nvPr/>
        </p:nvSpPr>
        <p:spPr>
          <a:xfrm>
            <a:off x="123642" y="125968"/>
            <a:ext cx="18040740" cy="10161036"/>
          </a:xfrm>
          <a:prstGeom prst="rect">
            <a:avLst/>
          </a:prstGeom>
          <a:noFill/>
          <a:ln w="3175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651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1" name="Google Shape;71;p8"/>
          <p:cNvSpPr/>
          <p:nvPr/>
        </p:nvSpPr>
        <p:spPr>
          <a:xfrm>
            <a:off x="217169" y="201149"/>
            <a:ext cx="17853660" cy="10085852"/>
          </a:xfrm>
          <a:prstGeom prst="rect">
            <a:avLst/>
          </a:prstGeom>
          <a:noFill/>
          <a:ln w="1905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651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2" name="Google Shape;72;p8"/>
          <p:cNvSpPr txBox="1">
            <a:spLocks noGrp="1"/>
          </p:cNvSpPr>
          <p:nvPr>
            <p:ph type="body" idx="2"/>
          </p:nvPr>
        </p:nvSpPr>
        <p:spPr>
          <a:xfrm>
            <a:off x="2286007" y="4151973"/>
            <a:ext cx="13715999" cy="674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228600" algn="ctr" rtl="0">
              <a:lnSpc>
                <a:spcPct val="9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2945"/>
              <a:buFont typeface="Arial"/>
              <a:buNone/>
              <a:defRPr sz="2945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914400" marR="0" lvl="1" indent="-415607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945"/>
              <a:buFont typeface="Arial"/>
              <a:buChar char="•"/>
              <a:defRPr sz="2945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4429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454"/>
              <a:buFont typeface="Arial"/>
              <a:buChar char="•"/>
              <a:defRPr sz="2454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pic>
        <p:nvPicPr>
          <p:cNvPr id="73" name="Google Shape;73;p8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843419" y="7873811"/>
            <a:ext cx="2601158" cy="91040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isclaimer slide">
  <p:cSld name="Disclaimer slide"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5" name="Google Shape;75;p9" descr=" " title=" 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516467" y="354005"/>
            <a:ext cx="1988345" cy="1988345"/>
          </a:xfrm>
          <a:prstGeom prst="rect">
            <a:avLst/>
          </a:prstGeom>
          <a:noFill/>
          <a:ln>
            <a:noFill/>
          </a:ln>
        </p:spPr>
      </p:pic>
      <p:sp>
        <p:nvSpPr>
          <p:cNvPr id="76" name="Google Shape;76;p9"/>
          <p:cNvSpPr/>
          <p:nvPr/>
        </p:nvSpPr>
        <p:spPr>
          <a:xfrm>
            <a:off x="123642" y="125965"/>
            <a:ext cx="18040740" cy="9889572"/>
          </a:xfrm>
          <a:prstGeom prst="rect">
            <a:avLst/>
          </a:prstGeom>
          <a:noFill/>
          <a:ln w="3175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651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7" name="Google Shape;77;p9"/>
          <p:cNvSpPr/>
          <p:nvPr/>
        </p:nvSpPr>
        <p:spPr>
          <a:xfrm>
            <a:off x="217169" y="201152"/>
            <a:ext cx="17853660" cy="9709614"/>
          </a:xfrm>
          <a:prstGeom prst="rect">
            <a:avLst/>
          </a:prstGeom>
          <a:noFill/>
          <a:ln w="1905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651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78" name="Google Shape;78;p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451521" y="9795609"/>
            <a:ext cx="3353481" cy="35861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End slide for video">
  <p:cSld name="End slide for video">
    <p:bg>
      <p:bgPr>
        <a:solidFill>
          <a:srgbClr val="91C6D8"/>
        </a:solidFill>
        <a:effectLst/>
      </p:bgPr>
    </p:bg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0"/>
          <p:cNvSpPr/>
          <p:nvPr/>
        </p:nvSpPr>
        <p:spPr>
          <a:xfrm>
            <a:off x="1" y="6131590"/>
            <a:ext cx="18288001" cy="4155414"/>
          </a:xfrm>
          <a:prstGeom prst="triangle">
            <a:avLst>
              <a:gd name="adj" fmla="val 49694"/>
            </a:avLst>
          </a:pr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651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81" name="Google Shape;81;p10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7891364" y="5228746"/>
            <a:ext cx="2505270" cy="2505270"/>
          </a:xfrm>
          <a:prstGeom prst="rect">
            <a:avLst/>
          </a:prstGeom>
          <a:noFill/>
          <a:ln>
            <a:noFill/>
          </a:ln>
        </p:spPr>
      </p:pic>
      <p:sp>
        <p:nvSpPr>
          <p:cNvPr id="82" name="Google Shape;82;p10"/>
          <p:cNvSpPr txBox="1"/>
          <p:nvPr/>
        </p:nvSpPr>
        <p:spPr>
          <a:xfrm>
            <a:off x="2285998" y="8951775"/>
            <a:ext cx="13716000" cy="68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12200" tIns="56100" rIns="112200" bIns="56100" anchor="t" anchorCtr="0">
            <a:noAutofit/>
          </a:bodyPr>
          <a:lstStyle/>
          <a:p>
            <a:pPr marL="0" marR="0" lvl="0" indent="0" algn="ctr" rtl="0">
              <a:lnSpc>
                <a:spcPct val="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36"/>
              <a:buFont typeface="Arial"/>
              <a:buNone/>
            </a:pPr>
            <a:r>
              <a:rPr lang="en-US" sz="73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Dept. of Legal, Language, Translation and Interpreting Studies, Section of in Modern Languages for Interpreters and Translators</a:t>
            </a:r>
            <a:endParaRPr/>
          </a:p>
          <a:p>
            <a:pPr marL="0" marR="0" lvl="0" indent="0" algn="ctr" rtl="0">
              <a:lnSpc>
                <a:spcPct val="0"/>
              </a:lnSpc>
              <a:spcBef>
                <a:spcPts val="859"/>
              </a:spcBef>
              <a:spcAft>
                <a:spcPts val="0"/>
              </a:spcAft>
              <a:buClr>
                <a:schemeClr val="dk1"/>
              </a:buClr>
              <a:buSzPts val="736"/>
              <a:buFont typeface="Arial"/>
              <a:buNone/>
            </a:pPr>
            <a:r>
              <a:rPr lang="en-US" sz="73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University of Trieste, Via Filzi, 14 - 34144 Trieste, Italy</a:t>
            </a:r>
            <a:endParaRPr/>
          </a:p>
          <a:p>
            <a:pPr marL="0" marR="0" lvl="0" indent="0" algn="ctr" rtl="0">
              <a:lnSpc>
                <a:spcPct val="0"/>
              </a:lnSpc>
              <a:spcBef>
                <a:spcPts val="859"/>
              </a:spcBef>
              <a:spcAft>
                <a:spcPts val="0"/>
              </a:spcAft>
              <a:buClr>
                <a:schemeClr val="dk1"/>
              </a:buClr>
              <a:buSzPts val="736"/>
              <a:buFont typeface="Arial"/>
              <a:buNone/>
            </a:pPr>
            <a:r>
              <a:rPr lang="en-US" sz="73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Project numberStudies: 2016-1-IT02-KA203-024311</a:t>
            </a:r>
            <a:endParaRPr/>
          </a:p>
          <a:p>
            <a:pPr marL="0" marR="0" lvl="0" indent="0" algn="ctr" rtl="0">
              <a:lnSpc>
                <a:spcPct val="0"/>
              </a:lnSpc>
              <a:spcBef>
                <a:spcPts val="859"/>
              </a:spcBef>
              <a:spcAft>
                <a:spcPts val="0"/>
              </a:spcAft>
              <a:buClr>
                <a:schemeClr val="dk1"/>
              </a:buClr>
              <a:buSzPts val="736"/>
              <a:buFont typeface="Arial"/>
              <a:buNone/>
            </a:pPr>
            <a:r>
              <a:rPr lang="en-US" sz="73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www.adlabproject.eu</a:t>
            </a:r>
            <a:endParaRPr/>
          </a:p>
          <a:p>
            <a:pPr marL="0" marR="0" lvl="0" indent="0" algn="ctr" rtl="0">
              <a:lnSpc>
                <a:spcPct val="0"/>
              </a:lnSpc>
              <a:spcBef>
                <a:spcPts val="859"/>
              </a:spcBef>
              <a:spcAft>
                <a:spcPts val="0"/>
              </a:spcAft>
              <a:buClr>
                <a:schemeClr val="dk1"/>
              </a:buClr>
              <a:buSzPts val="736"/>
              <a:buFont typeface="Arial"/>
              <a:buNone/>
            </a:pPr>
            <a:r>
              <a:rPr lang="en-US" sz="73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FUNDED BY THE ERASMUS + PROGRAMME OF THE EUROPEAN UNION</a:t>
            </a:r>
            <a:endParaRPr/>
          </a:p>
          <a:p>
            <a:pPr marL="0" marR="0" lvl="0" indent="0" algn="ctr" rtl="0">
              <a:lnSpc>
                <a:spcPct val="5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982"/>
              <a:buFont typeface="Arial"/>
              <a:buNone/>
            </a:pPr>
            <a:endParaRPr sz="982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5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4909"/>
              <a:buFont typeface="Arial"/>
              <a:buNone/>
            </a:pPr>
            <a:endParaRPr sz="4909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83" name="Google Shape;83;p1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736164" y="9690834"/>
            <a:ext cx="815678" cy="540000"/>
          </a:xfrm>
          <a:prstGeom prst="rect">
            <a:avLst/>
          </a:prstGeom>
          <a:noFill/>
          <a:ln>
            <a:noFill/>
          </a:ln>
        </p:spPr>
      </p:pic>
      <p:sp>
        <p:nvSpPr>
          <p:cNvPr id="84" name="Google Shape;84;p10"/>
          <p:cNvSpPr txBox="1">
            <a:spLocks noGrp="1"/>
          </p:cNvSpPr>
          <p:nvPr>
            <p:ph type="title"/>
          </p:nvPr>
        </p:nvSpPr>
        <p:spPr>
          <a:xfrm>
            <a:off x="1025381" y="647379"/>
            <a:ext cx="16166236" cy="11350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R="0" lvl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136"/>
              <a:buFont typeface="Verdana"/>
              <a:buNone/>
              <a:defRPr sz="6136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85" name="Google Shape;85;p10"/>
          <p:cNvSpPr txBox="1">
            <a:spLocks noGrp="1"/>
          </p:cNvSpPr>
          <p:nvPr>
            <p:ph type="body" idx="1"/>
          </p:nvPr>
        </p:nvSpPr>
        <p:spPr>
          <a:xfrm>
            <a:off x="2286007" y="2115738"/>
            <a:ext cx="13715999" cy="17029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228600" algn="ctr" rtl="0">
              <a:lnSpc>
                <a:spcPct val="9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3682"/>
              <a:buFont typeface="Arial"/>
              <a:buNone/>
              <a:defRPr sz="3682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914400" marR="0" lvl="1" indent="-415607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945"/>
              <a:buFont typeface="Arial"/>
              <a:buChar char="•"/>
              <a:defRPr sz="2945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4429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454"/>
              <a:buFont typeface="Arial"/>
              <a:buChar char="•"/>
              <a:defRPr sz="2454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6" name="Google Shape;86;p10"/>
          <p:cNvSpPr/>
          <p:nvPr/>
        </p:nvSpPr>
        <p:spPr>
          <a:xfrm>
            <a:off x="123642" y="125968"/>
            <a:ext cx="18040740" cy="10161036"/>
          </a:xfrm>
          <a:prstGeom prst="rect">
            <a:avLst/>
          </a:prstGeom>
          <a:noFill/>
          <a:ln w="3175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651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7" name="Google Shape;87;p10"/>
          <p:cNvSpPr/>
          <p:nvPr/>
        </p:nvSpPr>
        <p:spPr>
          <a:xfrm>
            <a:off x="217169" y="201149"/>
            <a:ext cx="17853660" cy="10085852"/>
          </a:xfrm>
          <a:prstGeom prst="rect">
            <a:avLst/>
          </a:prstGeom>
          <a:noFill/>
          <a:ln w="1905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651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8" name="Google Shape;88;p10"/>
          <p:cNvSpPr txBox="1">
            <a:spLocks noGrp="1"/>
          </p:cNvSpPr>
          <p:nvPr>
            <p:ph type="body" idx="2"/>
          </p:nvPr>
        </p:nvSpPr>
        <p:spPr>
          <a:xfrm>
            <a:off x="2286007" y="4151973"/>
            <a:ext cx="13715999" cy="674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228600" algn="ctr" rtl="0">
              <a:lnSpc>
                <a:spcPct val="9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2945"/>
              <a:buFont typeface="Arial"/>
              <a:buNone/>
              <a:defRPr sz="2945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914400" marR="0" lvl="1" indent="-415607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945"/>
              <a:buFont typeface="Arial"/>
              <a:buChar char="•"/>
              <a:defRPr sz="2945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4429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454"/>
              <a:buFont typeface="Arial"/>
              <a:buChar char="•"/>
              <a:defRPr sz="2454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1C6D8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  <p:sldLayoutId id="2147483664" r:id="rId17"/>
    <p:sldLayoutId id="2147483665" r:id="rId18"/>
    <p:sldLayoutId id="2147483666" r:id="rId19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p21"/>
          <p:cNvSpPr txBox="1">
            <a:spLocks noGrp="1"/>
          </p:cNvSpPr>
          <p:nvPr>
            <p:ph type="title"/>
          </p:nvPr>
        </p:nvSpPr>
        <p:spPr>
          <a:xfrm>
            <a:off x="1025372" y="647379"/>
            <a:ext cx="16672264" cy="11350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600"/>
              <a:buFont typeface="Verdana"/>
              <a:buNone/>
            </a:pPr>
            <a:r>
              <a:rPr lang="en-US" sz="6600" b="1" i="0" u="none" strike="noStrike" cap="none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AUDIO DESCRIPTION GUIDELINES</a:t>
            </a:r>
            <a:endParaRPr dirty="0"/>
          </a:p>
        </p:txBody>
      </p:sp>
      <p:sp>
        <p:nvSpPr>
          <p:cNvPr id="181" name="Google Shape;181;p21"/>
          <p:cNvSpPr txBox="1">
            <a:spLocks noGrp="1"/>
          </p:cNvSpPr>
          <p:nvPr>
            <p:ph type="body" idx="1"/>
          </p:nvPr>
        </p:nvSpPr>
        <p:spPr>
          <a:xfrm>
            <a:off x="2405846" y="1890418"/>
            <a:ext cx="13715999" cy="14954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None/>
            </a:pPr>
            <a:r>
              <a:rPr lang="en-US" sz="4000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MODULE 1</a:t>
            </a:r>
            <a:endParaRPr/>
          </a:p>
          <a:p>
            <a:pPr marL="0" marR="0" lvl="0" indent="0" algn="ctr" rtl="0">
              <a:lnSpc>
                <a:spcPct val="9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None/>
            </a:pPr>
            <a:r>
              <a:rPr lang="en-US" sz="4000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UNIT 7</a:t>
            </a:r>
            <a:endParaRPr/>
          </a:p>
        </p:txBody>
      </p:sp>
      <p:sp>
        <p:nvSpPr>
          <p:cNvPr id="182" name="Google Shape;182;p21"/>
          <p:cNvSpPr txBox="1">
            <a:spLocks noGrp="1"/>
          </p:cNvSpPr>
          <p:nvPr>
            <p:ph type="body" idx="2"/>
          </p:nvPr>
        </p:nvSpPr>
        <p:spPr>
          <a:xfrm>
            <a:off x="1605777" y="3705293"/>
            <a:ext cx="16091859" cy="6774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rial"/>
              <a:buNone/>
            </a:pPr>
            <a:r>
              <a:rPr lang="en-US" sz="3500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NINA REVIERS</a:t>
            </a:r>
            <a:endParaRPr sz="3500" b="1" i="0" u="none" strike="noStrike" cap="non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183" name="Google Shape;183;p21"/>
          <p:cNvSpPr txBox="1">
            <a:spLocks noGrp="1"/>
          </p:cNvSpPr>
          <p:nvPr>
            <p:ph type="body" idx="3"/>
          </p:nvPr>
        </p:nvSpPr>
        <p:spPr>
          <a:xfrm>
            <a:off x="2405846" y="4498127"/>
            <a:ext cx="13715999" cy="674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rial"/>
              <a:buNone/>
            </a:pPr>
            <a:r>
              <a:rPr lang="en-US" sz="3500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UNIVERSITY OF ANTWERP</a:t>
            </a:r>
            <a:endParaRPr sz="3500" b="1" i="0" u="none" strike="noStrike" cap="non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Google Shape;245;p30"/>
          <p:cNvSpPr txBox="1">
            <a:spLocks noGrp="1"/>
          </p:cNvSpPr>
          <p:nvPr>
            <p:ph type="title"/>
          </p:nvPr>
        </p:nvSpPr>
        <p:spPr>
          <a:xfrm>
            <a:off x="2727003" y="499192"/>
            <a:ext cx="14786904" cy="19883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Verdana"/>
              <a:buNone/>
            </a:pPr>
            <a:r>
              <a:rPr lang="en-US" sz="6000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DIFFERENCES</a:t>
            </a:r>
            <a:endParaRPr/>
          </a:p>
        </p:txBody>
      </p:sp>
      <p:sp>
        <p:nvSpPr>
          <p:cNvPr id="246" name="Google Shape;246;p30"/>
          <p:cNvSpPr txBox="1">
            <a:spLocks noGrp="1"/>
          </p:cNvSpPr>
          <p:nvPr>
            <p:ph type="body" idx="1"/>
          </p:nvPr>
        </p:nvSpPr>
        <p:spPr>
          <a:xfrm>
            <a:off x="1067209" y="3065311"/>
            <a:ext cx="16446698" cy="531846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80035" marR="0" lvl="0" indent="-280035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Char char="•"/>
            </a:pPr>
            <a:r>
              <a:rPr lang="en-US" sz="4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General approach (prescriptive or strategic).</a:t>
            </a:r>
            <a:endParaRPr/>
          </a:p>
          <a:p>
            <a:pPr marL="280035" marR="0" lvl="0" indent="-280035" algn="l" rtl="0">
              <a:lnSpc>
                <a:spcPct val="15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Char char="•"/>
            </a:pPr>
            <a:r>
              <a:rPr lang="en-US" sz="4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Different strategies.</a:t>
            </a:r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" name="Google Shape;252;p31"/>
          <p:cNvSpPr txBox="1">
            <a:spLocks noGrp="1"/>
          </p:cNvSpPr>
          <p:nvPr>
            <p:ph type="title"/>
          </p:nvPr>
        </p:nvSpPr>
        <p:spPr>
          <a:xfrm>
            <a:off x="2727003" y="499192"/>
            <a:ext cx="14786904" cy="19883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Verdana"/>
              <a:buNone/>
            </a:pPr>
            <a:r>
              <a:rPr lang="en-US" sz="6000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HOW TO DEAL WITH SUBJECTIVITY?</a:t>
            </a:r>
            <a:endParaRPr/>
          </a:p>
        </p:txBody>
      </p:sp>
      <p:sp>
        <p:nvSpPr>
          <p:cNvPr id="253" name="Google Shape;253;p31"/>
          <p:cNvSpPr txBox="1">
            <a:spLocks noGrp="1"/>
          </p:cNvSpPr>
          <p:nvPr>
            <p:ph type="body" idx="1"/>
          </p:nvPr>
        </p:nvSpPr>
        <p:spPr>
          <a:xfrm>
            <a:off x="1067209" y="3065311"/>
            <a:ext cx="16446698" cy="531846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None/>
            </a:pPr>
            <a:r>
              <a:rPr lang="en-US" sz="4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The guidelines of the American Council for the Blind:</a:t>
            </a:r>
            <a:endParaRPr/>
          </a:p>
          <a:p>
            <a:pPr marL="0" marR="0" lvl="0" indent="0" algn="l" rtl="0">
              <a:lnSpc>
                <a:spcPct val="15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None/>
            </a:pPr>
            <a:endParaRPr sz="4000" b="0" i="0" u="none" strike="noStrike" cap="non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0" marR="0" lvl="0" indent="0" algn="l" rtl="0">
              <a:lnSpc>
                <a:spcPct val="15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None/>
            </a:pPr>
            <a:r>
              <a:rPr lang="en-US" sz="4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“Resist any temptation to convey what you may feel is inferred by them, such as an emotional state.”</a:t>
            </a:r>
            <a:endParaRPr/>
          </a:p>
          <a:p>
            <a:pPr marL="0" marR="0" lvl="0" indent="0" algn="l" rtl="0">
              <a:lnSpc>
                <a:spcPct val="15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None/>
            </a:pPr>
            <a:endParaRPr sz="4000" b="0" i="0" u="none" strike="noStrike" cap="non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" name="Google Shape;259;p32"/>
          <p:cNvSpPr txBox="1">
            <a:spLocks noGrp="1"/>
          </p:cNvSpPr>
          <p:nvPr>
            <p:ph type="title"/>
          </p:nvPr>
        </p:nvSpPr>
        <p:spPr>
          <a:xfrm>
            <a:off x="2727003" y="499192"/>
            <a:ext cx="14786904" cy="19883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Verdana"/>
              <a:buNone/>
            </a:pPr>
            <a:r>
              <a:rPr lang="en-US" sz="6000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HOW TO DEAL WITH SUBJECTIVITY?</a:t>
            </a:r>
            <a:endParaRPr/>
          </a:p>
        </p:txBody>
      </p:sp>
      <p:sp>
        <p:nvSpPr>
          <p:cNvPr id="260" name="Google Shape;260;p32"/>
          <p:cNvSpPr txBox="1">
            <a:spLocks noGrp="1"/>
          </p:cNvSpPr>
          <p:nvPr>
            <p:ph type="body" idx="1"/>
          </p:nvPr>
        </p:nvSpPr>
        <p:spPr>
          <a:xfrm>
            <a:off x="1067209" y="3065311"/>
            <a:ext cx="16446698" cy="531846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None/>
            </a:pPr>
            <a:r>
              <a:rPr lang="en-US" sz="4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Ofcom’s “Guidance On Standards for Audio Description”: </a:t>
            </a:r>
            <a:endParaRPr/>
          </a:p>
          <a:p>
            <a:pPr marL="0" marR="0" lvl="0" indent="0" algn="l" rtl="0">
              <a:lnSpc>
                <a:spcPct val="15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None/>
            </a:pPr>
            <a:endParaRPr sz="4000" b="0" i="0" u="none" strike="noStrike" cap="non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0" marR="0" lvl="0" indent="0" algn="l" rtl="0">
              <a:lnSpc>
                <a:spcPct val="15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None/>
            </a:pPr>
            <a:r>
              <a:rPr lang="en-US" sz="4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“A few well-chosen words can enhance a scene considerably, but they must not reflect the personal view of the describer.”</a:t>
            </a:r>
            <a:endParaRPr/>
          </a:p>
          <a:p>
            <a:pPr marL="0" marR="0" lvl="0" indent="0" algn="l" rtl="0">
              <a:lnSpc>
                <a:spcPct val="15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None/>
            </a:pPr>
            <a:endParaRPr sz="4000" b="0" i="0" u="none" strike="noStrike" cap="non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" name="Google Shape;266;p33"/>
          <p:cNvSpPr txBox="1">
            <a:spLocks noGrp="1"/>
          </p:cNvSpPr>
          <p:nvPr>
            <p:ph type="title"/>
          </p:nvPr>
        </p:nvSpPr>
        <p:spPr>
          <a:xfrm>
            <a:off x="2727003" y="499192"/>
            <a:ext cx="14786904" cy="19883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Verdana"/>
              <a:buNone/>
            </a:pPr>
            <a:r>
              <a:rPr lang="en-US" sz="6000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HOW TO DEAL WITH SUBJECTIVITY?</a:t>
            </a:r>
            <a:endParaRPr/>
          </a:p>
        </p:txBody>
      </p:sp>
      <p:sp>
        <p:nvSpPr>
          <p:cNvPr id="267" name="Google Shape;267;p33"/>
          <p:cNvSpPr txBox="1">
            <a:spLocks noGrp="1"/>
          </p:cNvSpPr>
          <p:nvPr>
            <p:ph type="body" idx="1"/>
          </p:nvPr>
        </p:nvSpPr>
        <p:spPr>
          <a:xfrm>
            <a:off x="1041809" y="3065311"/>
            <a:ext cx="16446698" cy="531846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None/>
            </a:pPr>
            <a:r>
              <a:rPr lang="en-US" sz="4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ADLAB strategic guidelines:</a:t>
            </a:r>
            <a:endParaRPr/>
          </a:p>
          <a:p>
            <a:pPr marL="0" marR="0" lvl="0" indent="0" algn="l" rtl="0">
              <a:lnSpc>
                <a:spcPct val="15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None/>
            </a:pPr>
            <a:endParaRPr sz="4000" b="0" i="0" u="none" strike="noStrike" cap="non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0" marR="0" lvl="0" indent="0" algn="l" rtl="0">
              <a:lnSpc>
                <a:spcPct val="15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None/>
            </a:pPr>
            <a:r>
              <a:rPr lang="en-US" sz="4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“There are a range of possible strategies for describing a narrative event with different gradations in the explicitness of description (...).”</a:t>
            </a:r>
            <a:endParaRPr sz="4000" b="0" i="0" u="none" strike="noStrike" cap="non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" name="Google Shape;273;p34"/>
          <p:cNvSpPr txBox="1">
            <a:spLocks noGrp="1"/>
          </p:cNvSpPr>
          <p:nvPr>
            <p:ph type="title"/>
          </p:nvPr>
        </p:nvSpPr>
        <p:spPr>
          <a:xfrm>
            <a:off x="2727003" y="499192"/>
            <a:ext cx="14786904" cy="19883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Verdana"/>
              <a:buNone/>
            </a:pPr>
            <a:r>
              <a:rPr lang="en-US" sz="6000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HOW TO DEAL WITH SUBJECTIVITY?</a:t>
            </a:r>
            <a:endParaRPr/>
          </a:p>
        </p:txBody>
      </p:sp>
      <p:sp>
        <p:nvSpPr>
          <p:cNvPr id="274" name="Google Shape;274;p34"/>
          <p:cNvSpPr txBox="1">
            <a:spLocks noGrp="1"/>
          </p:cNvSpPr>
          <p:nvPr>
            <p:ph type="body" idx="1"/>
          </p:nvPr>
        </p:nvSpPr>
        <p:spPr>
          <a:xfrm>
            <a:off x="1041809" y="3065311"/>
            <a:ext cx="16446698" cy="531846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None/>
            </a:pPr>
            <a:r>
              <a:rPr lang="en-US" sz="4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ADLAB strategic guidelines:</a:t>
            </a:r>
            <a:endParaRPr/>
          </a:p>
          <a:p>
            <a:pPr marL="280524" marR="0" lvl="0" indent="-280524" algn="l" rtl="0">
              <a:lnSpc>
                <a:spcPct val="15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Char char="•"/>
            </a:pPr>
            <a:r>
              <a:rPr lang="en-US" sz="4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“A flashback” versus “Back in 1930”</a:t>
            </a:r>
            <a:endParaRPr/>
          </a:p>
          <a:p>
            <a:pPr marL="280524" marR="0" lvl="0" indent="-280524" algn="l" rtl="0">
              <a:lnSpc>
                <a:spcPct val="15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Char char="•"/>
            </a:pPr>
            <a:r>
              <a:rPr lang="en-US" sz="4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“Her eyes open wide” versus “She is amazed”</a:t>
            </a:r>
            <a:endParaRPr/>
          </a:p>
          <a:p>
            <a:pPr marL="280524" marR="0" lvl="0" indent="-280524" algn="l" rtl="0">
              <a:lnSpc>
                <a:spcPct val="15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Char char="•"/>
            </a:pPr>
            <a:r>
              <a:rPr lang="en-US" sz="4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Or a combination of these:</a:t>
            </a:r>
            <a:endParaRPr/>
          </a:p>
          <a:p>
            <a:pPr marL="280524" marR="0" lvl="0" indent="-280524" algn="l" rtl="0">
              <a:lnSpc>
                <a:spcPct val="15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Char char="•"/>
            </a:pPr>
            <a:r>
              <a:rPr lang="en-US" sz="4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“Her eyes open wide in amazement.”</a:t>
            </a:r>
            <a:endParaRPr/>
          </a:p>
          <a:p>
            <a:pPr marL="0" marR="0" lvl="0" indent="0" algn="l" rtl="0">
              <a:lnSpc>
                <a:spcPct val="15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None/>
            </a:pPr>
            <a:endParaRPr sz="4000" b="0" i="0" u="none" strike="noStrike" cap="non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80;p21"/>
          <p:cNvSpPr txBox="1">
            <a:spLocks noGrp="1"/>
          </p:cNvSpPr>
          <p:nvPr>
            <p:ph type="title"/>
          </p:nvPr>
        </p:nvSpPr>
        <p:spPr>
          <a:xfrm>
            <a:off x="1025372" y="647379"/>
            <a:ext cx="16672264" cy="11350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600"/>
              <a:buFont typeface="Verdana"/>
              <a:buNone/>
            </a:pPr>
            <a:r>
              <a:rPr lang="en-US" sz="6600" b="1" i="0" u="none" strike="noStrike" cap="none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AUDIO DESCRIPTION GUIDELINES</a:t>
            </a:r>
            <a:endParaRPr dirty="0"/>
          </a:p>
        </p:txBody>
      </p:sp>
      <p:sp>
        <p:nvSpPr>
          <p:cNvPr id="11" name="Google Shape;181;p21"/>
          <p:cNvSpPr txBox="1">
            <a:spLocks noGrp="1"/>
          </p:cNvSpPr>
          <p:nvPr>
            <p:ph type="body" idx="1"/>
          </p:nvPr>
        </p:nvSpPr>
        <p:spPr>
          <a:xfrm>
            <a:off x="2405846" y="1890418"/>
            <a:ext cx="13715999" cy="14954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None/>
            </a:pPr>
            <a:r>
              <a:rPr lang="en-US" sz="4000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MODULE 1</a:t>
            </a:r>
            <a:endParaRPr/>
          </a:p>
          <a:p>
            <a:pPr marL="0" marR="0" lvl="0" indent="0" algn="ctr" rtl="0">
              <a:lnSpc>
                <a:spcPct val="9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None/>
            </a:pPr>
            <a:r>
              <a:rPr lang="en-US" sz="4000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UNIT 7</a:t>
            </a:r>
            <a:endParaRPr/>
          </a:p>
        </p:txBody>
      </p:sp>
      <p:sp>
        <p:nvSpPr>
          <p:cNvPr id="12" name="Google Shape;182;p21"/>
          <p:cNvSpPr txBox="1">
            <a:spLocks noGrp="1"/>
          </p:cNvSpPr>
          <p:nvPr>
            <p:ph type="body" idx="2"/>
          </p:nvPr>
        </p:nvSpPr>
        <p:spPr>
          <a:xfrm>
            <a:off x="1605777" y="3705293"/>
            <a:ext cx="16091859" cy="6774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rial"/>
              <a:buNone/>
            </a:pPr>
            <a:r>
              <a:rPr lang="en-US" sz="3500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NINA REVIERS</a:t>
            </a:r>
            <a:endParaRPr sz="3500" b="1" i="0" u="none" strike="noStrike" cap="non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13" name="Google Shape;183;p21"/>
          <p:cNvSpPr txBox="1">
            <a:spLocks noGrp="1"/>
          </p:cNvSpPr>
          <p:nvPr>
            <p:ph type="body" idx="3"/>
          </p:nvPr>
        </p:nvSpPr>
        <p:spPr>
          <a:xfrm>
            <a:off x="2405846" y="4498127"/>
            <a:ext cx="13715999" cy="674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rial"/>
              <a:buNone/>
            </a:pPr>
            <a:r>
              <a:rPr lang="en-US" sz="3500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UNIVERSITY OF ANTWERP</a:t>
            </a:r>
            <a:endParaRPr sz="3500" b="1" i="0" u="none" strike="noStrike" cap="non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" name="Google Shape;289;p36"/>
          <p:cNvSpPr txBox="1">
            <a:spLocks noGrp="1"/>
          </p:cNvSpPr>
          <p:nvPr>
            <p:ph type="body" idx="1"/>
          </p:nvPr>
        </p:nvSpPr>
        <p:spPr>
          <a:xfrm>
            <a:off x="1912446" y="580826"/>
            <a:ext cx="14763322" cy="86353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None/>
            </a:pPr>
            <a:r>
              <a:rPr lang="en-US" sz="4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       The preparation of this presentation was supported by ADLAB PRO</a:t>
            </a:r>
            <a:endParaRPr sz="4000" b="0" i="0" u="none" strike="noStrike" cap="non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0" marR="0" lvl="0" indent="0" algn="ctr" rtl="0">
              <a:lnSpc>
                <a:spcPct val="15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None/>
            </a:pPr>
            <a:r>
              <a:rPr lang="en-US" sz="4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(Audio Description: A Laboratory</a:t>
            </a:r>
            <a:endParaRPr sz="4000" b="0" i="0" u="none" strike="noStrike" cap="non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0" marR="0" lvl="0" indent="0" algn="ctr" rtl="0">
              <a:lnSpc>
                <a:spcPct val="15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None/>
            </a:pPr>
            <a:r>
              <a:rPr lang="en-US" sz="4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for the Development of a New Professional Profile),</a:t>
            </a:r>
            <a:endParaRPr sz="4000" b="0" i="0" u="none" strike="noStrike" cap="non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0" marR="0" lvl="0" indent="0" algn="ctr" rtl="0">
              <a:lnSpc>
                <a:spcPct val="15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None/>
            </a:pPr>
            <a:r>
              <a:rPr lang="en-US" sz="4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financed by the European Union</a:t>
            </a:r>
            <a:endParaRPr sz="4000" b="0" i="0" u="none" strike="noStrike" cap="non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0" marR="0" lvl="0" indent="0" algn="ctr" rtl="0">
              <a:lnSpc>
                <a:spcPct val="15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None/>
            </a:pPr>
            <a:r>
              <a:rPr lang="en-US" sz="4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under the Erasmus+ Programme,</a:t>
            </a:r>
            <a:endParaRPr sz="4000" b="0" i="0" u="none" strike="noStrike" cap="non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0" marR="0" lvl="0" indent="0" algn="ctr" rtl="0">
              <a:lnSpc>
                <a:spcPct val="15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None/>
            </a:pPr>
            <a:r>
              <a:rPr lang="en-US" sz="4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Key Action 2 – Strategic Partnerships,</a:t>
            </a:r>
            <a:endParaRPr sz="4000" b="0" i="0" u="none" strike="noStrike" cap="non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0" marR="0" lvl="0" indent="0" algn="ctr" rtl="0">
              <a:lnSpc>
                <a:spcPct val="15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None/>
            </a:pPr>
            <a:r>
              <a:rPr lang="en-US" sz="4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Project number:2016-1-IT02-KA203-024311. </a:t>
            </a:r>
            <a:endParaRPr sz="4000" b="0" i="0" u="none" strike="noStrike" cap="non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" name="Google Shape;294;p37"/>
          <p:cNvSpPr txBox="1">
            <a:spLocks noGrp="1"/>
          </p:cNvSpPr>
          <p:nvPr>
            <p:ph type="body" idx="1"/>
          </p:nvPr>
        </p:nvSpPr>
        <p:spPr>
          <a:xfrm>
            <a:off x="2454442" y="1381478"/>
            <a:ext cx="15011717" cy="78587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212121"/>
              </a:buClr>
              <a:buSzPts val="4000"/>
              <a:buFont typeface="Arial"/>
              <a:buNone/>
            </a:pPr>
            <a:r>
              <a:rPr lang="en-US" sz="4000" b="0" i="0" u="none" strike="noStrike" cap="none">
                <a:solidFill>
                  <a:srgbClr val="212121"/>
                </a:solidFill>
                <a:latin typeface="Verdana"/>
                <a:ea typeface="Verdana"/>
                <a:cs typeface="Verdana"/>
                <a:sym typeface="Verdana"/>
              </a:rPr>
              <a:t>The information and views set out in this presentation</a:t>
            </a:r>
            <a:endParaRPr/>
          </a:p>
          <a:p>
            <a:pPr marL="0" marR="0" lvl="0" indent="0" algn="ctr" rtl="0">
              <a:lnSpc>
                <a:spcPct val="150000"/>
              </a:lnSpc>
              <a:spcBef>
                <a:spcPts val="1227"/>
              </a:spcBef>
              <a:spcAft>
                <a:spcPts val="0"/>
              </a:spcAft>
              <a:buClr>
                <a:srgbClr val="212121"/>
              </a:buClr>
              <a:buSzPts val="4000"/>
              <a:buFont typeface="Arial"/>
              <a:buNone/>
            </a:pPr>
            <a:r>
              <a:rPr lang="en-US" sz="4000" b="0" i="0" u="none" strike="noStrike" cap="none">
                <a:solidFill>
                  <a:srgbClr val="212121"/>
                </a:solidFill>
                <a:latin typeface="Verdana"/>
                <a:ea typeface="Verdana"/>
                <a:cs typeface="Verdana"/>
                <a:sym typeface="Verdana"/>
              </a:rPr>
              <a:t>are those of the authors and do not necessarily reflect</a:t>
            </a:r>
            <a:endParaRPr/>
          </a:p>
          <a:p>
            <a:pPr marL="0" marR="0" lvl="0" indent="0" algn="ctr" rtl="0">
              <a:lnSpc>
                <a:spcPct val="150000"/>
              </a:lnSpc>
              <a:spcBef>
                <a:spcPts val="1227"/>
              </a:spcBef>
              <a:spcAft>
                <a:spcPts val="0"/>
              </a:spcAft>
              <a:buClr>
                <a:srgbClr val="212121"/>
              </a:buClr>
              <a:buSzPts val="4000"/>
              <a:buFont typeface="Arial"/>
              <a:buNone/>
            </a:pPr>
            <a:r>
              <a:rPr lang="en-US" sz="4000" b="0" i="0" u="none" strike="noStrike" cap="none">
                <a:solidFill>
                  <a:srgbClr val="212121"/>
                </a:solidFill>
                <a:latin typeface="Verdana"/>
                <a:ea typeface="Verdana"/>
                <a:cs typeface="Verdana"/>
                <a:sym typeface="Verdana"/>
              </a:rPr>
              <a:t>the official opinion of the European Union.</a:t>
            </a:r>
            <a:endParaRPr sz="4000" b="0" i="0" u="none" strike="noStrike" cap="none">
              <a:solidFill>
                <a:srgbClr val="21212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0" marR="0" lvl="0" indent="0" algn="ctr" rtl="0">
              <a:lnSpc>
                <a:spcPct val="150000"/>
              </a:lnSpc>
              <a:spcBef>
                <a:spcPts val="1227"/>
              </a:spcBef>
              <a:spcAft>
                <a:spcPts val="0"/>
              </a:spcAft>
              <a:buClr>
                <a:srgbClr val="212121"/>
              </a:buClr>
              <a:buSzPts val="4000"/>
              <a:buFont typeface="Arial"/>
              <a:buNone/>
            </a:pPr>
            <a:r>
              <a:rPr lang="en-US" sz="4000" b="0" i="0" u="none" strike="noStrike" cap="none">
                <a:solidFill>
                  <a:srgbClr val="212121"/>
                </a:solidFill>
                <a:latin typeface="Verdana"/>
                <a:ea typeface="Verdana"/>
                <a:cs typeface="Verdana"/>
                <a:sym typeface="Verdana"/>
              </a:rPr>
              <a:t>Neither the European Union institutions and bodies</a:t>
            </a:r>
            <a:endParaRPr/>
          </a:p>
          <a:p>
            <a:pPr marL="0" marR="0" lvl="0" indent="0" algn="ctr" rtl="0">
              <a:lnSpc>
                <a:spcPct val="150000"/>
              </a:lnSpc>
              <a:spcBef>
                <a:spcPts val="1227"/>
              </a:spcBef>
              <a:spcAft>
                <a:spcPts val="0"/>
              </a:spcAft>
              <a:buClr>
                <a:srgbClr val="212121"/>
              </a:buClr>
              <a:buSzPts val="4000"/>
              <a:buFont typeface="Arial"/>
              <a:buNone/>
            </a:pPr>
            <a:r>
              <a:rPr lang="en-US" sz="4000" b="0" i="0" u="none" strike="noStrike" cap="none">
                <a:solidFill>
                  <a:srgbClr val="212121"/>
                </a:solidFill>
                <a:latin typeface="Verdana"/>
                <a:ea typeface="Verdana"/>
                <a:cs typeface="Verdana"/>
                <a:sym typeface="Verdana"/>
              </a:rPr>
              <a:t>nor any person acting on their behalf may be held responsible for the use which may be made</a:t>
            </a:r>
            <a:endParaRPr/>
          </a:p>
          <a:p>
            <a:pPr marL="0" marR="0" lvl="0" indent="0" algn="ctr" rtl="0">
              <a:lnSpc>
                <a:spcPct val="150000"/>
              </a:lnSpc>
              <a:spcBef>
                <a:spcPts val="1227"/>
              </a:spcBef>
              <a:spcAft>
                <a:spcPts val="0"/>
              </a:spcAft>
              <a:buClr>
                <a:srgbClr val="212121"/>
              </a:buClr>
              <a:buSzPts val="4000"/>
              <a:buFont typeface="Arial"/>
              <a:buNone/>
            </a:pPr>
            <a:r>
              <a:rPr lang="en-US" sz="4000" b="0" i="0" u="none" strike="noStrike" cap="none">
                <a:solidFill>
                  <a:srgbClr val="212121"/>
                </a:solidFill>
                <a:latin typeface="Verdana"/>
                <a:ea typeface="Verdana"/>
                <a:cs typeface="Verdana"/>
                <a:sym typeface="Verdana"/>
              </a:rPr>
              <a:t>of the information contained therein.</a:t>
            </a:r>
            <a:endParaRPr sz="4000" b="0" i="0" u="none" strike="noStrike" cap="non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0" marR="0" lvl="0" indent="0" algn="ctr" rtl="0">
              <a:lnSpc>
                <a:spcPct val="150000"/>
              </a:lnSpc>
              <a:spcBef>
                <a:spcPts val="1227"/>
              </a:spcBef>
              <a:spcAft>
                <a:spcPts val="0"/>
              </a:spcAft>
              <a:buClr>
                <a:srgbClr val="212121"/>
              </a:buClr>
              <a:buSzPts val="4000"/>
              <a:buFont typeface="Arial"/>
              <a:buNone/>
            </a:pPr>
            <a:r>
              <a:rPr lang="en-US" sz="4000" b="0" i="0" u="none" strike="noStrike" cap="none">
                <a:solidFill>
                  <a:srgbClr val="212121"/>
                </a:solidFill>
                <a:latin typeface="Verdana"/>
                <a:ea typeface="Verdana"/>
                <a:cs typeface="Verdana"/>
                <a:sym typeface="Verdana"/>
              </a:rPr>
              <a:t> </a:t>
            </a:r>
            <a:endParaRPr sz="4000" b="0" i="0" u="none" strike="noStrike" cap="none">
              <a:solidFill>
                <a:srgbClr val="21212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0" marR="0" lvl="0" indent="0" algn="ctr" rtl="0">
              <a:lnSpc>
                <a:spcPct val="15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None/>
            </a:pPr>
            <a:endParaRPr sz="4000" b="0" i="0" u="none" strike="noStrike" cap="none">
              <a:solidFill>
                <a:srgbClr val="21212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p22"/>
          <p:cNvSpPr txBox="1">
            <a:spLocks noGrp="1"/>
          </p:cNvSpPr>
          <p:nvPr>
            <p:ph type="title"/>
          </p:nvPr>
        </p:nvSpPr>
        <p:spPr>
          <a:xfrm>
            <a:off x="2727003" y="499192"/>
            <a:ext cx="14786904" cy="19883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Verdana"/>
              <a:buNone/>
            </a:pPr>
            <a:r>
              <a:rPr lang="en-US" sz="6000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IN THIS UNIT</a:t>
            </a:r>
            <a:endParaRPr/>
          </a:p>
        </p:txBody>
      </p:sp>
      <p:sp>
        <p:nvSpPr>
          <p:cNvPr id="190" name="Google Shape;190;p22"/>
          <p:cNvSpPr txBox="1">
            <a:spLocks noGrp="1"/>
          </p:cNvSpPr>
          <p:nvPr>
            <p:ph type="body" idx="1"/>
          </p:nvPr>
        </p:nvSpPr>
        <p:spPr>
          <a:xfrm>
            <a:off x="1017332" y="2487537"/>
            <a:ext cx="16496575" cy="50105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80035" marR="0" lvl="0" indent="-280035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Char char="•"/>
            </a:pPr>
            <a:r>
              <a:rPr lang="en-US" sz="4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What types of AD guidelines exist?</a:t>
            </a:r>
            <a:endParaRPr/>
          </a:p>
          <a:p>
            <a:pPr marL="280035" marR="0" lvl="0" indent="-280035" algn="l" rtl="0">
              <a:lnSpc>
                <a:spcPct val="15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Char char="•"/>
            </a:pPr>
            <a:r>
              <a:rPr lang="en-US" sz="4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Why are AD guidelines important?</a:t>
            </a:r>
            <a:endParaRPr/>
          </a:p>
          <a:p>
            <a:pPr marL="280035" marR="0" lvl="0" indent="-280035" algn="l" rtl="0">
              <a:lnSpc>
                <a:spcPct val="15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Char char="•"/>
            </a:pPr>
            <a:r>
              <a:rPr lang="en-US" sz="4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What topics do AD guidelines cover?</a:t>
            </a:r>
            <a:endParaRPr/>
          </a:p>
          <a:p>
            <a:pPr marL="280035" marR="0" lvl="0" indent="-280035" algn="l" rtl="0">
              <a:lnSpc>
                <a:spcPct val="15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Char char="•"/>
            </a:pPr>
            <a:r>
              <a:rPr lang="en-US" sz="4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What are the differences between AD guidelines?</a:t>
            </a:r>
            <a:endParaRPr/>
          </a:p>
          <a:p>
            <a:pPr marL="280035" marR="0" lvl="0" indent="-26034" algn="l" rtl="0">
              <a:lnSpc>
                <a:spcPct val="15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None/>
            </a:pPr>
            <a:endParaRPr sz="4000" b="0" i="0" u="none" strike="noStrike" cap="non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280035" marR="0" lvl="0" indent="-26034" algn="l" rtl="0">
              <a:lnSpc>
                <a:spcPct val="15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None/>
            </a:pPr>
            <a:endParaRPr sz="4000" b="0" i="0" u="none" strike="noStrike" cap="non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Google Shape;196;p23"/>
          <p:cNvSpPr txBox="1">
            <a:spLocks noGrp="1"/>
          </p:cNvSpPr>
          <p:nvPr>
            <p:ph type="title"/>
          </p:nvPr>
        </p:nvSpPr>
        <p:spPr>
          <a:xfrm>
            <a:off x="2727003" y="499192"/>
            <a:ext cx="14786904" cy="19883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Verdana"/>
              <a:buNone/>
            </a:pPr>
            <a:r>
              <a:rPr lang="en-US" sz="6000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WHAT IS A GUIDELINE?</a:t>
            </a:r>
            <a:endParaRPr/>
          </a:p>
        </p:txBody>
      </p:sp>
      <p:sp>
        <p:nvSpPr>
          <p:cNvPr id="197" name="Google Shape;197;p23"/>
          <p:cNvSpPr txBox="1">
            <a:spLocks noGrp="1"/>
          </p:cNvSpPr>
          <p:nvPr>
            <p:ph type="body" idx="1"/>
          </p:nvPr>
        </p:nvSpPr>
        <p:spPr>
          <a:xfrm>
            <a:off x="1067209" y="3065311"/>
            <a:ext cx="16446698" cy="531846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80524" marR="0" lvl="0" indent="-280524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Char char="•"/>
            </a:pPr>
            <a:r>
              <a:rPr lang="en-US" sz="4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Recommended course of action.</a:t>
            </a:r>
            <a:endParaRPr/>
          </a:p>
          <a:p>
            <a:pPr marL="280524" marR="0" lvl="0" indent="-280524" algn="l" rtl="0">
              <a:lnSpc>
                <a:spcPct val="15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Char char="•"/>
            </a:pPr>
            <a:r>
              <a:rPr lang="en-US" sz="4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Streamline the creation processes.</a:t>
            </a:r>
            <a:endParaRPr/>
          </a:p>
          <a:p>
            <a:pPr marL="280524" marR="0" lvl="0" indent="-280524" algn="l" rtl="0">
              <a:lnSpc>
                <a:spcPct val="15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Char char="•"/>
            </a:pPr>
            <a:r>
              <a:rPr lang="en-US" sz="4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Offer scripting strategies.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Google Shape;203;p24"/>
          <p:cNvSpPr txBox="1">
            <a:spLocks noGrp="1"/>
          </p:cNvSpPr>
          <p:nvPr>
            <p:ph type="title"/>
          </p:nvPr>
        </p:nvSpPr>
        <p:spPr>
          <a:xfrm>
            <a:off x="2727003" y="499192"/>
            <a:ext cx="14786904" cy="19883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Verdana"/>
              <a:buNone/>
            </a:pPr>
            <a:r>
              <a:rPr lang="en-US" sz="6000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TYPES OF GUIDELINES</a:t>
            </a:r>
            <a:endParaRPr/>
          </a:p>
        </p:txBody>
      </p:sp>
      <p:sp>
        <p:nvSpPr>
          <p:cNvPr id="204" name="Google Shape;204;p24"/>
          <p:cNvSpPr txBox="1">
            <a:spLocks noGrp="1"/>
          </p:cNvSpPr>
          <p:nvPr>
            <p:ph type="body" idx="1"/>
          </p:nvPr>
        </p:nvSpPr>
        <p:spPr>
          <a:xfrm>
            <a:off x="1067209" y="3065311"/>
            <a:ext cx="16446698" cy="531846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None/>
            </a:pPr>
            <a:r>
              <a:rPr lang="en-US" sz="4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Types of guidelines vary according to:</a:t>
            </a:r>
            <a:endParaRPr/>
          </a:p>
          <a:p>
            <a:pPr marL="280524" marR="0" lvl="0" indent="-280524" algn="l" rtl="0">
              <a:lnSpc>
                <a:spcPct val="15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Char char="•"/>
            </a:pPr>
            <a:r>
              <a:rPr lang="en-US" sz="4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Country.</a:t>
            </a:r>
            <a:endParaRPr/>
          </a:p>
          <a:p>
            <a:pPr marL="280524" marR="0" lvl="0" indent="-280524" algn="l" rtl="0">
              <a:lnSpc>
                <a:spcPct val="15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Char char="•"/>
            </a:pPr>
            <a:r>
              <a:rPr lang="en-US" sz="4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Type of AD.</a:t>
            </a:r>
            <a:endParaRPr/>
          </a:p>
          <a:p>
            <a:pPr marL="280524" marR="0" lvl="0" indent="-280524" algn="l" rtl="0">
              <a:lnSpc>
                <a:spcPct val="15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Char char="•"/>
            </a:pPr>
            <a:r>
              <a:rPr lang="en-US" sz="4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Purpose and scope.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Google Shape;210;p25"/>
          <p:cNvSpPr txBox="1">
            <a:spLocks noGrp="1"/>
          </p:cNvSpPr>
          <p:nvPr>
            <p:ph type="title"/>
          </p:nvPr>
        </p:nvSpPr>
        <p:spPr>
          <a:xfrm>
            <a:off x="2727003" y="499192"/>
            <a:ext cx="14786904" cy="19883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Verdana"/>
              <a:buNone/>
            </a:pPr>
            <a:r>
              <a:rPr lang="en-US" sz="6000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IMPORTANCE OF GUIDELINES</a:t>
            </a:r>
            <a:endParaRPr/>
          </a:p>
        </p:txBody>
      </p:sp>
      <p:sp>
        <p:nvSpPr>
          <p:cNvPr id="211" name="Google Shape;211;p25"/>
          <p:cNvSpPr txBox="1">
            <a:spLocks noGrp="1"/>
          </p:cNvSpPr>
          <p:nvPr>
            <p:ph type="body" idx="1"/>
          </p:nvPr>
        </p:nvSpPr>
        <p:spPr>
          <a:xfrm>
            <a:off x="1067209" y="3065311"/>
            <a:ext cx="16446698" cy="531846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80524" marR="0" lvl="0" indent="-280524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Char char="•"/>
            </a:pPr>
            <a:r>
              <a:rPr lang="en-US" sz="4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Guidelines support good quality.</a:t>
            </a:r>
            <a:endParaRPr/>
          </a:p>
          <a:p>
            <a:pPr marL="280524" marR="0" lvl="0" indent="-280524" algn="l" rtl="0">
              <a:lnSpc>
                <a:spcPct val="15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Char char="•"/>
            </a:pPr>
            <a:r>
              <a:rPr lang="en-US" sz="4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Guidelines can be binding.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Google Shape;217;p26"/>
          <p:cNvSpPr txBox="1">
            <a:spLocks noGrp="1"/>
          </p:cNvSpPr>
          <p:nvPr>
            <p:ph type="title"/>
          </p:nvPr>
        </p:nvSpPr>
        <p:spPr>
          <a:xfrm>
            <a:off x="2727003" y="499192"/>
            <a:ext cx="14786904" cy="19883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Verdana"/>
              <a:buNone/>
            </a:pPr>
            <a:r>
              <a:rPr lang="en-US" sz="6000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AD GUIDELINE TOPICS</a:t>
            </a:r>
            <a:endParaRPr/>
          </a:p>
        </p:txBody>
      </p:sp>
      <p:sp>
        <p:nvSpPr>
          <p:cNvPr id="218" name="Google Shape;218;p26"/>
          <p:cNvSpPr txBox="1">
            <a:spLocks noGrp="1"/>
          </p:cNvSpPr>
          <p:nvPr>
            <p:ph type="body" idx="1"/>
          </p:nvPr>
        </p:nvSpPr>
        <p:spPr>
          <a:xfrm>
            <a:off x="1067209" y="3065311"/>
            <a:ext cx="16446698" cy="531846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80524" marR="0" lvl="0" indent="-280524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Char char="•"/>
            </a:pPr>
            <a:r>
              <a:rPr lang="en-US" sz="4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What to describe?</a:t>
            </a:r>
            <a:endParaRPr/>
          </a:p>
          <a:p>
            <a:pPr marL="280524" marR="0" lvl="0" indent="-280524" algn="l" rtl="0">
              <a:lnSpc>
                <a:spcPct val="15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Char char="•"/>
            </a:pPr>
            <a:r>
              <a:rPr lang="en-US" sz="4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When to describe?</a:t>
            </a:r>
            <a:endParaRPr/>
          </a:p>
          <a:p>
            <a:pPr marL="280524" marR="0" lvl="0" indent="-280524" algn="l" rtl="0">
              <a:lnSpc>
                <a:spcPct val="15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Char char="•"/>
            </a:pPr>
            <a:r>
              <a:rPr lang="en-US" sz="4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How to describe?</a:t>
            </a:r>
            <a:endParaRPr/>
          </a:p>
          <a:p>
            <a:pPr marL="280524" marR="0" lvl="0" indent="-280524" algn="l" rtl="0">
              <a:lnSpc>
                <a:spcPct val="15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Char char="•"/>
            </a:pPr>
            <a:r>
              <a:rPr lang="en-US" sz="4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How to voice?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Google Shape;224;p27"/>
          <p:cNvSpPr txBox="1">
            <a:spLocks noGrp="1"/>
          </p:cNvSpPr>
          <p:nvPr>
            <p:ph type="title"/>
          </p:nvPr>
        </p:nvSpPr>
        <p:spPr>
          <a:xfrm>
            <a:off x="2727003" y="499192"/>
            <a:ext cx="14786904" cy="19883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Verdana"/>
              <a:buNone/>
            </a:pPr>
            <a:r>
              <a:rPr lang="en-US" sz="6000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THORNY ISSUES</a:t>
            </a:r>
            <a:endParaRPr/>
          </a:p>
        </p:txBody>
      </p:sp>
      <p:sp>
        <p:nvSpPr>
          <p:cNvPr id="225" name="Google Shape;225;p27"/>
          <p:cNvSpPr txBox="1">
            <a:spLocks noGrp="1"/>
          </p:cNvSpPr>
          <p:nvPr>
            <p:ph type="body" idx="1"/>
          </p:nvPr>
        </p:nvSpPr>
        <p:spPr>
          <a:xfrm>
            <a:off x="1067209" y="3065311"/>
            <a:ext cx="16446698" cy="531846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80524" marR="0" lvl="0" indent="-280524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Char char="•"/>
            </a:pPr>
            <a:r>
              <a:rPr lang="en-US" sz="4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Subjectivity.</a:t>
            </a:r>
            <a:endParaRPr/>
          </a:p>
          <a:p>
            <a:pPr marL="280524" marR="0" lvl="0" indent="-280524" algn="l" rtl="0">
              <a:lnSpc>
                <a:spcPct val="15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Char char="•"/>
            </a:pPr>
            <a:r>
              <a:rPr lang="en-US" sz="4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Film techniques.</a:t>
            </a:r>
            <a:endParaRPr/>
          </a:p>
          <a:p>
            <a:pPr marL="280524" marR="0" lvl="0" indent="-280524" algn="l" rtl="0">
              <a:lnSpc>
                <a:spcPct val="15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Char char="•"/>
            </a:pPr>
            <a:r>
              <a:rPr lang="en-US" sz="4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Colours.</a:t>
            </a:r>
            <a:endParaRPr/>
          </a:p>
          <a:p>
            <a:pPr marL="280524" marR="0" lvl="0" indent="-280524" algn="l" rtl="0">
              <a:lnSpc>
                <a:spcPct val="15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Char char="•"/>
            </a:pPr>
            <a:r>
              <a:rPr lang="en-US" sz="4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Ethnicity.</a:t>
            </a:r>
            <a:endParaRPr/>
          </a:p>
          <a:p>
            <a:pPr marL="280524" marR="0" lvl="0" indent="-280524" algn="l" rtl="0">
              <a:lnSpc>
                <a:spcPct val="15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Char char="•"/>
            </a:pPr>
            <a:r>
              <a:rPr lang="en-US" sz="4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Sound.</a:t>
            </a:r>
            <a:endParaRPr/>
          </a:p>
          <a:p>
            <a:pPr marL="280524" marR="0" lvl="0" indent="-280524" algn="l" rtl="0">
              <a:lnSpc>
                <a:spcPct val="15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Char char="•"/>
            </a:pPr>
            <a:r>
              <a:rPr lang="en-US" sz="4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Text on screen.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Google Shape;231;p28"/>
          <p:cNvSpPr txBox="1">
            <a:spLocks noGrp="1"/>
          </p:cNvSpPr>
          <p:nvPr>
            <p:ph type="title"/>
          </p:nvPr>
        </p:nvSpPr>
        <p:spPr>
          <a:xfrm>
            <a:off x="2727003" y="499192"/>
            <a:ext cx="14786904" cy="19883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Verdana"/>
              <a:buNone/>
            </a:pPr>
            <a:r>
              <a:rPr lang="en-US" sz="6000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EXAMPLES</a:t>
            </a:r>
            <a:endParaRPr/>
          </a:p>
        </p:txBody>
      </p:sp>
      <p:sp>
        <p:nvSpPr>
          <p:cNvPr id="232" name="Google Shape;232;p28"/>
          <p:cNvSpPr txBox="1">
            <a:spLocks noGrp="1"/>
          </p:cNvSpPr>
          <p:nvPr>
            <p:ph type="body" idx="1"/>
          </p:nvPr>
        </p:nvSpPr>
        <p:spPr>
          <a:xfrm>
            <a:off x="1067209" y="3065311"/>
            <a:ext cx="16446698" cy="531846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None/>
            </a:pPr>
            <a:r>
              <a:rPr lang="en-US" sz="4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ADLAB strategic guidelines for audio description available at www.adlabproject.eu</a:t>
            </a:r>
            <a:endParaRPr sz="4000" b="0" i="0" u="none" strike="noStrike" cap="non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Google Shape;238;p29"/>
          <p:cNvSpPr txBox="1">
            <a:spLocks noGrp="1"/>
          </p:cNvSpPr>
          <p:nvPr>
            <p:ph type="title"/>
          </p:nvPr>
        </p:nvSpPr>
        <p:spPr>
          <a:xfrm>
            <a:off x="2727003" y="499192"/>
            <a:ext cx="14786904" cy="19883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Verdana"/>
              <a:buNone/>
            </a:pPr>
            <a:r>
              <a:rPr lang="en-US" sz="6000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EXAMPLES</a:t>
            </a:r>
            <a:endParaRPr/>
          </a:p>
        </p:txBody>
      </p:sp>
      <p:sp>
        <p:nvSpPr>
          <p:cNvPr id="239" name="Google Shape;239;p29"/>
          <p:cNvSpPr txBox="1">
            <a:spLocks noGrp="1"/>
          </p:cNvSpPr>
          <p:nvPr>
            <p:ph type="body" idx="1"/>
          </p:nvPr>
        </p:nvSpPr>
        <p:spPr>
          <a:xfrm>
            <a:off x="1067209" y="3065311"/>
            <a:ext cx="16446698" cy="531846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None/>
            </a:pPr>
            <a:r>
              <a:rPr lang="en-US" sz="4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Ofcom’s “Guidance On Standards for Audio Description”. 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PRIMA PAGINA - TITOLO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368</Words>
  <Application>Microsoft Office PowerPoint</Application>
  <PresentationFormat>Personalització</PresentationFormat>
  <Paragraphs>94</Paragraphs>
  <Slides>17</Slides>
  <Notes>17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Títols de les diapositives</vt:lpstr>
      </vt:variant>
      <vt:variant>
        <vt:i4>17</vt:i4>
      </vt:variant>
    </vt:vector>
  </HeadingPairs>
  <TitlesOfParts>
    <vt:vector size="18" baseType="lpstr">
      <vt:lpstr>PRIMA PAGINA - TITOLO</vt:lpstr>
      <vt:lpstr>AUDIO DESCRIPTION GUIDELINES</vt:lpstr>
      <vt:lpstr>IN THIS UNIT</vt:lpstr>
      <vt:lpstr>WHAT IS A GUIDELINE?</vt:lpstr>
      <vt:lpstr>TYPES OF GUIDELINES</vt:lpstr>
      <vt:lpstr>IMPORTANCE OF GUIDELINES</vt:lpstr>
      <vt:lpstr>AD GUIDELINE TOPICS</vt:lpstr>
      <vt:lpstr>THORNY ISSUES</vt:lpstr>
      <vt:lpstr>EXAMPLES</vt:lpstr>
      <vt:lpstr>EXAMPLES</vt:lpstr>
      <vt:lpstr>DIFFERENCES</vt:lpstr>
      <vt:lpstr>HOW TO DEAL WITH SUBJECTIVITY?</vt:lpstr>
      <vt:lpstr>HOW TO DEAL WITH SUBJECTIVITY?</vt:lpstr>
      <vt:lpstr>HOW TO DEAL WITH SUBJECTIVITY?</vt:lpstr>
      <vt:lpstr>HOW TO DEAL WITH SUBJECTIVITY?</vt:lpstr>
      <vt:lpstr>AUDIO DESCRIPTION GUIDELINES</vt:lpstr>
      <vt:lpstr>Presentació del PowerPoint</vt:lpstr>
      <vt:lpstr>Presentació del PowerPoint</vt:lpstr>
    </vt:vector>
  </TitlesOfParts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Audio description guidelines</dc:title>
  <dc:creator>Marta Rial Pan</dc:creator>
  <cp:lastModifiedBy>1228835</cp:lastModifiedBy>
  <cp:revision>3</cp:revision>
  <dcterms:modified xsi:type="dcterms:W3CDTF">2018-12-13T16:33:36Z</dcterms:modified>
</cp:coreProperties>
</file>