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7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18288000" cy="10287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40">
          <p15:clr>
            <a:srgbClr val="A4A3A4"/>
          </p15:clr>
        </p15:guide>
        <p15:guide id="2" pos="57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74"/>
  </p:normalViewPr>
  <p:slideViewPr>
    <p:cSldViewPr snapToGrid="0">
      <p:cViewPr varScale="1">
        <p:scale>
          <a:sx n="71" d="100"/>
          <a:sy n="71" d="100"/>
        </p:scale>
        <p:origin x="-630" y="-108"/>
      </p:cViewPr>
      <p:guideLst>
        <p:guide orient="horz" pos="3240"/>
        <p:guide pos="57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67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67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67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67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67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67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67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67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67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67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67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67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67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67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67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67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78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78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78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78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78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78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78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78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78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67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67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67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67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67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67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67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67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65516181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7" name="Google Shape;177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786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8" name="Google Shape;178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4050662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42" name="Google Shape;242;p1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786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3" name="Google Shape;243;p1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10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826414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49" name="Google Shape;249;p1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786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0" name="Google Shape;250;p1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11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2272310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58" name="Google Shape;258;p1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786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9" name="Google Shape;259;p1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12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4111053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p1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4" name="Google Shape;264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8360480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6" name="Google Shape;186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786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7" name="Google Shape;187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116769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3" name="Google Shape;193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786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4" name="Google Shape;194;p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717417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0" name="Google Shape;200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786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1" name="Google Shape;201;p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4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61404781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7" name="Google Shape;207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786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8" name="Google Shape;208;p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5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8819780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4" name="Google Shape;214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786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5" name="Google Shape;215;p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6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6481742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21" name="Google Shape;221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786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2" name="Google Shape;222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7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2548550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28" name="Google Shape;228;p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786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9" name="Google Shape;229;p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8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0238004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35" name="Google Shape;235;p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786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6" name="Google Shape;236;p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9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5734470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tro slide for video">
  <p:cSld name="Intro slide for video">
    <p:bg>
      <p:bgPr>
        <a:solidFill>
          <a:srgbClr val="91C6D8"/>
        </a:solidFill>
        <a:effectLst/>
      </p:bgPr>
    </p:bg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11;p2"/>
          <p:cNvSpPr/>
          <p:nvPr/>
        </p:nvSpPr>
        <p:spPr>
          <a:xfrm>
            <a:off x="2" y="6131588"/>
            <a:ext cx="18288001" cy="4155414"/>
          </a:xfrm>
          <a:prstGeom prst="triangle">
            <a:avLst>
              <a:gd name="adj" fmla="val 49694"/>
            </a:avLst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05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2" name="Google Shape;12;p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891364" y="5228743"/>
            <a:ext cx="2505270" cy="2505270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Google Shape;13;p2"/>
          <p:cNvSpPr txBox="1"/>
          <p:nvPr/>
        </p:nvSpPr>
        <p:spPr>
          <a:xfrm>
            <a:off x="2285997" y="8951767"/>
            <a:ext cx="13716000" cy="6829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37150" tIns="68575" rIns="137150" bIns="68575" anchor="t" anchorCtr="0">
            <a:noAutofit/>
          </a:bodyPr>
          <a:lstStyle/>
          <a:p>
            <a:pPr marL="0" marR="0" lvl="0" indent="0" algn="ctr" rtl="0">
              <a:lnSpc>
                <a:spcPct val="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lang="en-US"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Dept. of Legal, Language, Translation and Interpreting Studies, Section of in Modern Languages for Interpreters and Translators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105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lang="en-US"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University of Trieste, Via Filzi, 14 - 34144 Trieste, Italy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105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lang="en-US"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Project numberStudies: 2016-1-IT02-KA203-024311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105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lang="en-US"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www.adlabproject.eu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105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lang="en-US"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FUNDED BY THE ERASMUS + PROGRAMME OF THE EUROPEAN UNION</a:t>
            </a:r>
            <a:endParaRPr/>
          </a:p>
          <a:p>
            <a:pPr marL="0" marR="0" lvl="0" indent="0" algn="ctr" rtl="0">
              <a:lnSpc>
                <a:spcPct val="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</a:pPr>
            <a:endParaRPr sz="60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4" name="Google Shape;14;p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736160" y="9690834"/>
            <a:ext cx="815678" cy="540000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Google Shape;15;p2"/>
          <p:cNvSpPr txBox="1">
            <a:spLocks noGrp="1"/>
          </p:cNvSpPr>
          <p:nvPr>
            <p:ph type="title"/>
          </p:nvPr>
        </p:nvSpPr>
        <p:spPr>
          <a:xfrm>
            <a:off x="1025372" y="647379"/>
            <a:ext cx="16672264" cy="11350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500"/>
              <a:buFont typeface="Verdana"/>
              <a:buNone/>
              <a:defRPr sz="75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6" name="Google Shape;16;p2"/>
          <p:cNvSpPr txBox="1">
            <a:spLocks noGrp="1"/>
          </p:cNvSpPr>
          <p:nvPr>
            <p:ph type="body" idx="1"/>
          </p:nvPr>
        </p:nvSpPr>
        <p:spPr>
          <a:xfrm>
            <a:off x="2405846" y="1890418"/>
            <a:ext cx="13715999" cy="1495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ctr" rtl="0">
              <a:lnSpc>
                <a:spcPct val="9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4500"/>
              <a:buFont typeface="Arial"/>
              <a:buNone/>
              <a:defRPr sz="45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415607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Char char="•"/>
              <a:defRPr sz="294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4429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454"/>
              <a:buFont typeface="Arial"/>
              <a:buChar char="•"/>
              <a:defRPr sz="245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7" name="Google Shape;17;p2"/>
          <p:cNvSpPr/>
          <p:nvPr/>
        </p:nvSpPr>
        <p:spPr>
          <a:xfrm>
            <a:off x="123631" y="125965"/>
            <a:ext cx="18040740" cy="10161036"/>
          </a:xfrm>
          <a:prstGeom prst="rect">
            <a:avLst/>
          </a:prstGeom>
          <a:noFill/>
          <a:ln w="317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05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" name="Google Shape;18;p2"/>
          <p:cNvSpPr/>
          <p:nvPr/>
        </p:nvSpPr>
        <p:spPr>
          <a:xfrm>
            <a:off x="217169" y="201148"/>
            <a:ext cx="17853660" cy="10085853"/>
          </a:xfrm>
          <a:prstGeom prst="rect">
            <a:avLst/>
          </a:prstGeom>
          <a:noFill/>
          <a:ln w="190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05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" name="Google Shape;19;p2"/>
          <p:cNvSpPr txBox="1">
            <a:spLocks noGrp="1"/>
          </p:cNvSpPr>
          <p:nvPr>
            <p:ph type="body" idx="2"/>
          </p:nvPr>
        </p:nvSpPr>
        <p:spPr>
          <a:xfrm>
            <a:off x="2503504" y="3705293"/>
            <a:ext cx="13715999" cy="6774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ctr" rtl="0">
              <a:lnSpc>
                <a:spcPct val="9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415607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Char char="•"/>
              <a:defRPr sz="294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4429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454"/>
              <a:buFont typeface="Arial"/>
              <a:buChar char="•"/>
              <a:defRPr sz="245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0" name="Google Shape;20;p2"/>
          <p:cNvSpPr txBox="1">
            <a:spLocks noGrp="1"/>
          </p:cNvSpPr>
          <p:nvPr>
            <p:ph type="body" idx="3"/>
          </p:nvPr>
        </p:nvSpPr>
        <p:spPr>
          <a:xfrm>
            <a:off x="2405846" y="4498127"/>
            <a:ext cx="13715999" cy="674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ctr" rtl="0">
              <a:lnSpc>
                <a:spcPct val="9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3300"/>
              <a:buFont typeface="Arial"/>
              <a:buNone/>
              <a:defRPr sz="33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415607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Char char="•"/>
              <a:defRPr sz="294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4429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454"/>
              <a:buFont typeface="Arial"/>
              <a:buChar char="•"/>
              <a:defRPr sz="245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nd slide for powerpoint">
  <p:cSld name="End slide for powerpoint">
    <p:bg>
      <p:bgPr>
        <a:solidFill>
          <a:srgbClr val="91C6D8"/>
        </a:solidFill>
        <a:effectLst/>
      </p:bgPr>
    </p:bg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1"/>
          <p:cNvSpPr/>
          <p:nvPr/>
        </p:nvSpPr>
        <p:spPr>
          <a:xfrm>
            <a:off x="1" y="6131590"/>
            <a:ext cx="18288001" cy="4155414"/>
          </a:xfrm>
          <a:prstGeom prst="triangle">
            <a:avLst>
              <a:gd name="adj" fmla="val 49694"/>
            </a:avLst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91" name="Google Shape;91;p1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891364" y="5228746"/>
            <a:ext cx="2505270" cy="2505270"/>
          </a:xfrm>
          <a:prstGeom prst="rect">
            <a:avLst/>
          </a:prstGeom>
          <a:noFill/>
          <a:ln>
            <a:noFill/>
          </a:ln>
        </p:spPr>
      </p:pic>
      <p:sp>
        <p:nvSpPr>
          <p:cNvPr id="92" name="Google Shape;92;p11"/>
          <p:cNvSpPr txBox="1"/>
          <p:nvPr/>
        </p:nvSpPr>
        <p:spPr>
          <a:xfrm>
            <a:off x="2285998" y="8951775"/>
            <a:ext cx="13716000" cy="68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2200" tIns="56100" rIns="112200" bIns="56100" anchor="t" anchorCtr="0">
            <a:noAutofit/>
          </a:bodyPr>
          <a:lstStyle/>
          <a:p>
            <a:pPr marL="0" marR="0" lvl="0" indent="0" algn="ctr" rtl="0">
              <a:lnSpc>
                <a:spcPct val="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en-US" sz="7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Dept. of Legal, Language, Translation and Interpreting Studies, Section of in Modern Languages for Interpreters and Translators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en-US" sz="7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University of Trieste, Via Filzi, 14 - 34144 Trieste, Italy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en-US" sz="7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Project numberStudies: 2016-1-IT02-KA203-024311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en-US" sz="7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www.adlabproject.eu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en-US" sz="7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FUNDED BY THE ERASMUS + PROGRAMME OF THE EUROPEAN UNION</a:t>
            </a:r>
            <a:endParaRPr/>
          </a:p>
          <a:p>
            <a:pPr marL="0" marR="0" lvl="0" indent="0" algn="ctr" rtl="0">
              <a:lnSpc>
                <a:spcPct val="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982"/>
              <a:buFont typeface="Arial"/>
              <a:buNone/>
            </a:pPr>
            <a:endParaRPr sz="982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909"/>
              <a:buFont typeface="Arial"/>
              <a:buNone/>
            </a:pPr>
            <a:endParaRPr sz="4909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93" name="Google Shape;93;p1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736164" y="9690834"/>
            <a:ext cx="815678" cy="540000"/>
          </a:xfrm>
          <a:prstGeom prst="rect">
            <a:avLst/>
          </a:prstGeom>
          <a:noFill/>
          <a:ln>
            <a:noFill/>
          </a:ln>
        </p:spPr>
      </p:pic>
      <p:sp>
        <p:nvSpPr>
          <p:cNvPr id="94" name="Google Shape;94;p11"/>
          <p:cNvSpPr txBox="1">
            <a:spLocks noGrp="1"/>
          </p:cNvSpPr>
          <p:nvPr>
            <p:ph type="title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136"/>
              <a:buFont typeface="Verdana"/>
              <a:buNone/>
              <a:defRPr sz="6136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95" name="Google Shape;95;p11"/>
          <p:cNvSpPr txBox="1">
            <a:spLocks noGrp="1"/>
          </p:cNvSpPr>
          <p:nvPr>
            <p:ph type="body" idx="1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ctr" rtl="0">
              <a:lnSpc>
                <a:spcPct val="9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3682"/>
              <a:buFont typeface="Arial"/>
              <a:buNone/>
              <a:defRPr sz="3682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415607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Char char="•"/>
              <a:defRPr sz="294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4429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454"/>
              <a:buFont typeface="Arial"/>
              <a:buChar char="•"/>
              <a:defRPr sz="245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6" name="Google Shape;96;p11"/>
          <p:cNvSpPr/>
          <p:nvPr/>
        </p:nvSpPr>
        <p:spPr>
          <a:xfrm>
            <a:off x="123642" y="125968"/>
            <a:ext cx="18040740" cy="10161036"/>
          </a:xfrm>
          <a:prstGeom prst="rect">
            <a:avLst/>
          </a:prstGeom>
          <a:noFill/>
          <a:ln w="317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7" name="Google Shape;97;p11"/>
          <p:cNvSpPr/>
          <p:nvPr/>
        </p:nvSpPr>
        <p:spPr>
          <a:xfrm>
            <a:off x="217169" y="201149"/>
            <a:ext cx="17853660" cy="10085852"/>
          </a:xfrm>
          <a:prstGeom prst="rect">
            <a:avLst/>
          </a:prstGeom>
          <a:noFill/>
          <a:ln w="190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8" name="Google Shape;98;p11"/>
          <p:cNvSpPr txBox="1">
            <a:spLocks noGrp="1"/>
          </p:cNvSpPr>
          <p:nvPr>
            <p:ph type="body" idx="2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ctr" rtl="0">
              <a:lnSpc>
                <a:spcPct val="9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None/>
              <a:defRPr sz="2945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415607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Char char="•"/>
              <a:defRPr sz="294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4429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454"/>
              <a:buFont typeface="Arial"/>
              <a:buChar char="•"/>
              <a:defRPr sz="245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pic>
        <p:nvPicPr>
          <p:cNvPr id="99" name="Google Shape;99;p1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843419" y="7873811"/>
            <a:ext cx="2601158" cy="91040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le slide for power point">
  <p:cSld name="1_Title slide for power point">
    <p:bg>
      <p:bgPr>
        <a:solidFill>
          <a:srgbClr val="91C6D8"/>
        </a:solidFill>
        <a:effectLst/>
      </p:bgPr>
    </p:bg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12"/>
          <p:cNvSpPr/>
          <p:nvPr/>
        </p:nvSpPr>
        <p:spPr>
          <a:xfrm>
            <a:off x="1" y="6131590"/>
            <a:ext cx="18288001" cy="4155414"/>
          </a:xfrm>
          <a:prstGeom prst="triangle">
            <a:avLst>
              <a:gd name="adj" fmla="val 49694"/>
            </a:avLst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02" name="Google Shape;102;p12" title="ADLABPRO logo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891364" y="5228746"/>
            <a:ext cx="2505270" cy="2505270"/>
          </a:xfrm>
          <a:prstGeom prst="rect">
            <a:avLst/>
          </a:prstGeom>
          <a:noFill/>
          <a:ln>
            <a:noFill/>
          </a:ln>
        </p:spPr>
      </p:pic>
      <p:sp>
        <p:nvSpPr>
          <p:cNvPr id="103" name="Google Shape;103;p12"/>
          <p:cNvSpPr txBox="1"/>
          <p:nvPr/>
        </p:nvSpPr>
        <p:spPr>
          <a:xfrm>
            <a:off x="2285998" y="8951775"/>
            <a:ext cx="13716000" cy="68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2200" tIns="56100" rIns="112200" bIns="56100" anchor="t" anchorCtr="0">
            <a:noAutofit/>
          </a:bodyPr>
          <a:lstStyle/>
          <a:p>
            <a:pPr marL="0" marR="0" lvl="0" indent="0" algn="ctr" rtl="0">
              <a:lnSpc>
                <a:spcPct val="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en-US" sz="7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Dept. of Legal, Language, Translation and Interpreting Studies, Section of in Modern Languages for Interpreters and Translators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en-US" sz="7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University of Trieste, Via Filzi, 14 - 34144 Trieste, Italy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en-US" sz="7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Project numberStudies: 2016-1-IT02-KA203-024311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en-US" sz="7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www.adlabproject.eu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en-US" sz="7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FUNDED BY THE ERASMUS + PROGRAMME OF THE EUROPEAN UNION</a:t>
            </a:r>
            <a:endParaRPr/>
          </a:p>
          <a:p>
            <a:pPr marL="0" marR="0" lvl="0" indent="0" algn="ctr" rtl="0">
              <a:lnSpc>
                <a:spcPct val="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982"/>
              <a:buFont typeface="Arial"/>
              <a:buNone/>
            </a:pPr>
            <a:endParaRPr sz="982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909"/>
              <a:buFont typeface="Arial"/>
              <a:buNone/>
            </a:pPr>
            <a:endParaRPr sz="4909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04" name="Google Shape;104;p1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736164" y="9690834"/>
            <a:ext cx="815678" cy="540000"/>
          </a:xfrm>
          <a:prstGeom prst="rect">
            <a:avLst/>
          </a:prstGeom>
          <a:noFill/>
          <a:ln>
            <a:noFill/>
          </a:ln>
        </p:spPr>
      </p:pic>
      <p:sp>
        <p:nvSpPr>
          <p:cNvPr id="105" name="Google Shape;105;p12"/>
          <p:cNvSpPr txBox="1">
            <a:spLocks noGrp="1"/>
          </p:cNvSpPr>
          <p:nvPr>
            <p:ph type="title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136"/>
              <a:buFont typeface="Verdana"/>
              <a:buNone/>
              <a:defRPr sz="6136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06" name="Google Shape;106;p12"/>
          <p:cNvSpPr txBox="1">
            <a:spLocks noGrp="1"/>
          </p:cNvSpPr>
          <p:nvPr>
            <p:ph type="body" idx="1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ctr" rtl="0">
              <a:lnSpc>
                <a:spcPct val="9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3682"/>
              <a:buFont typeface="Arial"/>
              <a:buNone/>
              <a:defRPr sz="3682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415607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Char char="•"/>
              <a:defRPr sz="294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4429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454"/>
              <a:buFont typeface="Arial"/>
              <a:buChar char="•"/>
              <a:defRPr sz="245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7" name="Google Shape;107;p12"/>
          <p:cNvSpPr/>
          <p:nvPr/>
        </p:nvSpPr>
        <p:spPr>
          <a:xfrm>
            <a:off x="123642" y="125968"/>
            <a:ext cx="18040740" cy="10161036"/>
          </a:xfrm>
          <a:prstGeom prst="rect">
            <a:avLst/>
          </a:prstGeom>
          <a:noFill/>
          <a:ln w="317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8" name="Google Shape;108;p12"/>
          <p:cNvSpPr/>
          <p:nvPr/>
        </p:nvSpPr>
        <p:spPr>
          <a:xfrm>
            <a:off x="217169" y="201149"/>
            <a:ext cx="17853660" cy="10085852"/>
          </a:xfrm>
          <a:prstGeom prst="rect">
            <a:avLst/>
          </a:prstGeom>
          <a:noFill/>
          <a:ln w="190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9" name="Google Shape;109;p12"/>
          <p:cNvSpPr txBox="1">
            <a:spLocks noGrp="1"/>
          </p:cNvSpPr>
          <p:nvPr>
            <p:ph type="body" idx="2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ctr" rtl="0">
              <a:lnSpc>
                <a:spcPct val="9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None/>
              <a:defRPr sz="2945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415607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Char char="•"/>
              <a:defRPr sz="294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4429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454"/>
              <a:buFont typeface="Arial"/>
              <a:buChar char="•"/>
              <a:defRPr sz="245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pic>
        <p:nvPicPr>
          <p:cNvPr id="110" name="Google Shape;110;p1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843419" y="7873811"/>
            <a:ext cx="2601158" cy="91040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Slide type 1">
  <p:cSld name="1_Slide type 1"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13"/>
          <p:cNvSpPr txBox="1">
            <a:spLocks noGrp="1"/>
          </p:cNvSpPr>
          <p:nvPr>
            <p:ph type="title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400"/>
              <a:buFont typeface="Verdana"/>
              <a:buNone/>
              <a:defRPr sz="54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pic>
        <p:nvPicPr>
          <p:cNvPr id="113" name="Google Shape;113;p13" descr=" " title=" 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516467" y="354005"/>
            <a:ext cx="1988345" cy="1988345"/>
          </a:xfrm>
          <a:prstGeom prst="rect">
            <a:avLst/>
          </a:prstGeom>
          <a:noFill/>
          <a:ln>
            <a:noFill/>
          </a:ln>
        </p:spPr>
      </p:pic>
      <p:sp>
        <p:nvSpPr>
          <p:cNvPr id="114" name="Google Shape;114;p13"/>
          <p:cNvSpPr txBox="1">
            <a:spLocks noGrp="1"/>
          </p:cNvSpPr>
          <p:nvPr>
            <p:ph type="body" idx="1"/>
          </p:nvPr>
        </p:nvSpPr>
        <p:spPr>
          <a:xfrm>
            <a:off x="532210" y="3131811"/>
            <a:ext cx="17223583" cy="48314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46786" algn="l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3436"/>
              <a:buFont typeface="Arial"/>
              <a:buChar char="•"/>
              <a:defRPr sz="3436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415607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Char char="•"/>
              <a:defRPr sz="294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4429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454"/>
              <a:buFont typeface="Arial"/>
              <a:buChar char="•"/>
              <a:defRPr sz="245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15" name="Google Shape;115;p13"/>
          <p:cNvSpPr/>
          <p:nvPr/>
        </p:nvSpPr>
        <p:spPr>
          <a:xfrm>
            <a:off x="123642" y="125965"/>
            <a:ext cx="18040740" cy="9889572"/>
          </a:xfrm>
          <a:prstGeom prst="rect">
            <a:avLst/>
          </a:prstGeom>
          <a:noFill/>
          <a:ln w="317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6" name="Google Shape;116;p13"/>
          <p:cNvSpPr/>
          <p:nvPr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7" name="Google Shape;117;p13"/>
          <p:cNvSpPr txBox="1">
            <a:spLocks noGrp="1"/>
          </p:cNvSpPr>
          <p:nvPr>
            <p:ph type="body" idx="2"/>
          </p:nvPr>
        </p:nvSpPr>
        <p:spPr>
          <a:xfrm>
            <a:off x="10456070" y="10013158"/>
            <a:ext cx="1371600" cy="13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46786" algn="l" rtl="0">
              <a:lnSpc>
                <a:spcPct val="9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3436"/>
              <a:buFont typeface="Arial"/>
              <a:buChar char="•"/>
              <a:defRPr sz="34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15607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Char char="•"/>
              <a:defRPr sz="294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4429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454"/>
              <a:buFont typeface="Arial"/>
              <a:buChar char="•"/>
              <a:defRPr sz="245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pic>
        <p:nvPicPr>
          <p:cNvPr id="118" name="Google Shape;118;p1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467265" y="9787180"/>
            <a:ext cx="3353481" cy="35861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Disclaimer slide">
  <p:cSld name="1_Disclaimer slide"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0" name="Google Shape;120;p14" descr=" " title=" 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516467" y="354005"/>
            <a:ext cx="1988345" cy="1988345"/>
          </a:xfrm>
          <a:prstGeom prst="rect">
            <a:avLst/>
          </a:prstGeom>
          <a:noFill/>
          <a:ln>
            <a:noFill/>
          </a:ln>
        </p:spPr>
      </p:pic>
      <p:sp>
        <p:nvSpPr>
          <p:cNvPr id="121" name="Google Shape;121;p14"/>
          <p:cNvSpPr txBox="1">
            <a:spLocks noGrp="1"/>
          </p:cNvSpPr>
          <p:nvPr>
            <p:ph type="body" idx="1"/>
          </p:nvPr>
        </p:nvSpPr>
        <p:spPr>
          <a:xfrm>
            <a:off x="532210" y="379476"/>
            <a:ext cx="17223583" cy="77569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ctr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1964"/>
              <a:buFont typeface="Arial"/>
              <a:buNone/>
              <a:defRPr sz="196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15607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Char char="•"/>
              <a:defRPr sz="294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4429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454"/>
              <a:buFont typeface="Arial"/>
              <a:buChar char="•"/>
              <a:defRPr sz="245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2" name="Google Shape;122;p14"/>
          <p:cNvSpPr/>
          <p:nvPr/>
        </p:nvSpPr>
        <p:spPr>
          <a:xfrm>
            <a:off x="123642" y="125965"/>
            <a:ext cx="18040740" cy="9889572"/>
          </a:xfrm>
          <a:prstGeom prst="rect">
            <a:avLst/>
          </a:prstGeom>
          <a:noFill/>
          <a:ln w="317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3" name="Google Shape;123;p14"/>
          <p:cNvSpPr/>
          <p:nvPr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24" name="Google Shape;124;p1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451521" y="9795609"/>
            <a:ext cx="3353481" cy="35861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Title slide for power point">
  <p:cSld name="2_Title slide for power point">
    <p:bg>
      <p:bgPr>
        <a:solidFill>
          <a:srgbClr val="91C6D8"/>
        </a:solidFill>
        <a:effectLst/>
      </p:bgPr>
    </p:bg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15"/>
          <p:cNvSpPr/>
          <p:nvPr/>
        </p:nvSpPr>
        <p:spPr>
          <a:xfrm>
            <a:off x="1" y="6131590"/>
            <a:ext cx="18288001" cy="4155414"/>
          </a:xfrm>
          <a:prstGeom prst="triangle">
            <a:avLst>
              <a:gd name="adj" fmla="val 49694"/>
            </a:avLst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27" name="Google Shape;127;p15" title="ADLABPRO logo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891364" y="5228746"/>
            <a:ext cx="2505270" cy="2505270"/>
          </a:xfrm>
          <a:prstGeom prst="rect">
            <a:avLst/>
          </a:prstGeom>
          <a:noFill/>
          <a:ln>
            <a:noFill/>
          </a:ln>
        </p:spPr>
      </p:pic>
      <p:sp>
        <p:nvSpPr>
          <p:cNvPr id="128" name="Google Shape;128;p15"/>
          <p:cNvSpPr txBox="1"/>
          <p:nvPr/>
        </p:nvSpPr>
        <p:spPr>
          <a:xfrm>
            <a:off x="2285998" y="8951775"/>
            <a:ext cx="13716000" cy="68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2200" tIns="56100" rIns="112200" bIns="56100" anchor="t" anchorCtr="0">
            <a:noAutofit/>
          </a:bodyPr>
          <a:lstStyle/>
          <a:p>
            <a:pPr marL="0" marR="0" lvl="0" indent="0" algn="ctr" rtl="0">
              <a:lnSpc>
                <a:spcPct val="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en-US" sz="7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Dept. of Legal, Language, Translation and Interpreting Studies, Section of in Modern Languages for Interpreters and Translators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en-US" sz="7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University of Trieste, Via Filzi, 14 - 34144 Trieste, Italy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en-US" sz="7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Project numberStudies: 2016-1-IT02-KA203-024311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en-US" sz="7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www.adlabproject.eu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en-US" sz="7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FUNDED BY THE ERASMUS + PROGRAMME OF THE EUROPEAN UNION</a:t>
            </a:r>
            <a:endParaRPr/>
          </a:p>
          <a:p>
            <a:pPr marL="0" marR="0" lvl="0" indent="0" algn="ctr" rtl="0">
              <a:lnSpc>
                <a:spcPct val="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982"/>
              <a:buFont typeface="Arial"/>
              <a:buNone/>
            </a:pPr>
            <a:endParaRPr sz="982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909"/>
              <a:buFont typeface="Arial"/>
              <a:buNone/>
            </a:pPr>
            <a:endParaRPr sz="4909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29" name="Google Shape;129;p1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736164" y="9690834"/>
            <a:ext cx="815678" cy="540000"/>
          </a:xfrm>
          <a:prstGeom prst="rect">
            <a:avLst/>
          </a:prstGeom>
          <a:noFill/>
          <a:ln>
            <a:noFill/>
          </a:ln>
        </p:spPr>
      </p:pic>
      <p:sp>
        <p:nvSpPr>
          <p:cNvPr id="130" name="Google Shape;130;p15"/>
          <p:cNvSpPr txBox="1">
            <a:spLocks noGrp="1"/>
          </p:cNvSpPr>
          <p:nvPr>
            <p:ph type="title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136"/>
              <a:buFont typeface="Verdana"/>
              <a:buNone/>
              <a:defRPr sz="6136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31" name="Google Shape;131;p15"/>
          <p:cNvSpPr txBox="1">
            <a:spLocks noGrp="1"/>
          </p:cNvSpPr>
          <p:nvPr>
            <p:ph type="body" idx="1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ctr" rtl="0">
              <a:lnSpc>
                <a:spcPct val="9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3682"/>
              <a:buFont typeface="Arial"/>
              <a:buNone/>
              <a:defRPr sz="3682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415607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Char char="•"/>
              <a:defRPr sz="294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4429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454"/>
              <a:buFont typeface="Arial"/>
              <a:buChar char="•"/>
              <a:defRPr sz="245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2" name="Google Shape;132;p15"/>
          <p:cNvSpPr/>
          <p:nvPr/>
        </p:nvSpPr>
        <p:spPr>
          <a:xfrm>
            <a:off x="123642" y="125968"/>
            <a:ext cx="18040740" cy="10161036"/>
          </a:xfrm>
          <a:prstGeom prst="rect">
            <a:avLst/>
          </a:prstGeom>
          <a:noFill/>
          <a:ln w="317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3" name="Google Shape;133;p15"/>
          <p:cNvSpPr/>
          <p:nvPr/>
        </p:nvSpPr>
        <p:spPr>
          <a:xfrm>
            <a:off x="217169" y="201149"/>
            <a:ext cx="17853660" cy="10085852"/>
          </a:xfrm>
          <a:prstGeom prst="rect">
            <a:avLst/>
          </a:prstGeom>
          <a:noFill/>
          <a:ln w="190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4" name="Google Shape;134;p15"/>
          <p:cNvSpPr txBox="1">
            <a:spLocks noGrp="1"/>
          </p:cNvSpPr>
          <p:nvPr>
            <p:ph type="body" idx="2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ctr" rtl="0">
              <a:lnSpc>
                <a:spcPct val="9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None/>
              <a:defRPr sz="2945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415607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Char char="•"/>
              <a:defRPr sz="294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4429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454"/>
              <a:buFont typeface="Arial"/>
              <a:buChar char="•"/>
              <a:defRPr sz="245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pic>
        <p:nvPicPr>
          <p:cNvPr id="135" name="Google Shape;135;p1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843419" y="7873811"/>
            <a:ext cx="2601158" cy="91040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Slide type 1">
  <p:cSld name="2_Slide type 1"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16"/>
          <p:cNvSpPr txBox="1">
            <a:spLocks noGrp="1"/>
          </p:cNvSpPr>
          <p:nvPr>
            <p:ph type="title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400"/>
              <a:buFont typeface="Verdana"/>
              <a:buNone/>
              <a:defRPr sz="54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pic>
        <p:nvPicPr>
          <p:cNvPr id="138" name="Google Shape;138;p16" descr=" " title=" 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516467" y="354005"/>
            <a:ext cx="1988345" cy="1988345"/>
          </a:xfrm>
          <a:prstGeom prst="rect">
            <a:avLst/>
          </a:prstGeom>
          <a:noFill/>
          <a:ln>
            <a:noFill/>
          </a:ln>
        </p:spPr>
      </p:pic>
      <p:sp>
        <p:nvSpPr>
          <p:cNvPr id="139" name="Google Shape;139;p16"/>
          <p:cNvSpPr txBox="1">
            <a:spLocks noGrp="1"/>
          </p:cNvSpPr>
          <p:nvPr>
            <p:ph type="body" idx="1"/>
          </p:nvPr>
        </p:nvSpPr>
        <p:spPr>
          <a:xfrm>
            <a:off x="532210" y="3131811"/>
            <a:ext cx="17223583" cy="48314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46786" algn="l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3436"/>
              <a:buFont typeface="Arial"/>
              <a:buChar char="•"/>
              <a:defRPr sz="3436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415607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Char char="•"/>
              <a:defRPr sz="294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4429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454"/>
              <a:buFont typeface="Arial"/>
              <a:buChar char="•"/>
              <a:defRPr sz="245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0" name="Google Shape;140;p16"/>
          <p:cNvSpPr/>
          <p:nvPr/>
        </p:nvSpPr>
        <p:spPr>
          <a:xfrm>
            <a:off x="123642" y="125965"/>
            <a:ext cx="18040740" cy="9889572"/>
          </a:xfrm>
          <a:prstGeom prst="rect">
            <a:avLst/>
          </a:prstGeom>
          <a:noFill/>
          <a:ln w="317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1" name="Google Shape;141;p16"/>
          <p:cNvSpPr/>
          <p:nvPr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2" name="Google Shape;142;p16"/>
          <p:cNvSpPr txBox="1">
            <a:spLocks noGrp="1"/>
          </p:cNvSpPr>
          <p:nvPr>
            <p:ph type="body" idx="2"/>
          </p:nvPr>
        </p:nvSpPr>
        <p:spPr>
          <a:xfrm>
            <a:off x="10456070" y="10013158"/>
            <a:ext cx="1371600" cy="13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46786" algn="l" rtl="0">
              <a:lnSpc>
                <a:spcPct val="9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3436"/>
              <a:buFont typeface="Arial"/>
              <a:buChar char="•"/>
              <a:defRPr sz="34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15607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Char char="•"/>
              <a:defRPr sz="294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4429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454"/>
              <a:buFont typeface="Arial"/>
              <a:buChar char="•"/>
              <a:defRPr sz="245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pic>
        <p:nvPicPr>
          <p:cNvPr id="143" name="Google Shape;143;p1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467265" y="9787180"/>
            <a:ext cx="3353481" cy="35861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Disclaimer slide">
  <p:cSld name="2_Disclaimer slide"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5" name="Google Shape;145;p17" descr=" " title=" 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516467" y="354005"/>
            <a:ext cx="1988345" cy="1988345"/>
          </a:xfrm>
          <a:prstGeom prst="rect">
            <a:avLst/>
          </a:prstGeom>
          <a:noFill/>
          <a:ln>
            <a:noFill/>
          </a:ln>
        </p:spPr>
      </p:pic>
      <p:sp>
        <p:nvSpPr>
          <p:cNvPr id="146" name="Google Shape;146;p17"/>
          <p:cNvSpPr txBox="1">
            <a:spLocks noGrp="1"/>
          </p:cNvSpPr>
          <p:nvPr>
            <p:ph type="body" idx="1"/>
          </p:nvPr>
        </p:nvSpPr>
        <p:spPr>
          <a:xfrm>
            <a:off x="532210" y="379476"/>
            <a:ext cx="17223583" cy="77569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ctr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1964"/>
              <a:buFont typeface="Arial"/>
              <a:buNone/>
              <a:defRPr sz="196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15607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Char char="•"/>
              <a:defRPr sz="294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4429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454"/>
              <a:buFont typeface="Arial"/>
              <a:buChar char="•"/>
              <a:defRPr sz="245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7" name="Google Shape;147;p17"/>
          <p:cNvSpPr/>
          <p:nvPr/>
        </p:nvSpPr>
        <p:spPr>
          <a:xfrm>
            <a:off x="123642" y="125965"/>
            <a:ext cx="18040740" cy="9889572"/>
          </a:xfrm>
          <a:prstGeom prst="rect">
            <a:avLst/>
          </a:prstGeom>
          <a:noFill/>
          <a:ln w="317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8" name="Google Shape;148;p17"/>
          <p:cNvSpPr/>
          <p:nvPr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49" name="Google Shape;149;p1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451521" y="9795609"/>
            <a:ext cx="3353481" cy="35861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Title slide for power point">
  <p:cSld name="3_Title slide for power point">
    <p:bg>
      <p:bgPr>
        <a:solidFill>
          <a:srgbClr val="91C6D8"/>
        </a:solidFill>
        <a:effectLst/>
      </p:bgPr>
    </p:bg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18"/>
          <p:cNvSpPr/>
          <p:nvPr/>
        </p:nvSpPr>
        <p:spPr>
          <a:xfrm>
            <a:off x="1" y="6131590"/>
            <a:ext cx="18288001" cy="4155414"/>
          </a:xfrm>
          <a:prstGeom prst="triangle">
            <a:avLst>
              <a:gd name="adj" fmla="val 49694"/>
            </a:avLst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52" name="Google Shape;152;p18" title="ADLABPRO logo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891364" y="5228746"/>
            <a:ext cx="2505270" cy="2505270"/>
          </a:xfrm>
          <a:prstGeom prst="rect">
            <a:avLst/>
          </a:prstGeom>
          <a:noFill/>
          <a:ln>
            <a:noFill/>
          </a:ln>
        </p:spPr>
      </p:pic>
      <p:sp>
        <p:nvSpPr>
          <p:cNvPr id="153" name="Google Shape;153;p18"/>
          <p:cNvSpPr txBox="1"/>
          <p:nvPr/>
        </p:nvSpPr>
        <p:spPr>
          <a:xfrm>
            <a:off x="2285998" y="8951775"/>
            <a:ext cx="13716000" cy="68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2200" tIns="56100" rIns="112200" bIns="56100" anchor="t" anchorCtr="0">
            <a:noAutofit/>
          </a:bodyPr>
          <a:lstStyle/>
          <a:p>
            <a:pPr marL="0" marR="0" lvl="0" indent="0" algn="ctr" rtl="0">
              <a:lnSpc>
                <a:spcPct val="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en-US" sz="7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Dept. of Legal, Language, Translation and Interpreting Studies, Section of in Modern Languages for Interpreters and Translators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en-US" sz="7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University of Trieste, Via Filzi, 14 - 34144 Trieste, Italy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en-US" sz="7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Project numberStudies: 2016-1-IT02-KA203-024311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en-US" sz="7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www.adlabproject.eu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en-US" sz="7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FUNDED BY THE ERASMUS + PROGRAMME OF THE EUROPEAN UNION</a:t>
            </a:r>
            <a:endParaRPr/>
          </a:p>
          <a:p>
            <a:pPr marL="0" marR="0" lvl="0" indent="0" algn="ctr" rtl="0">
              <a:lnSpc>
                <a:spcPct val="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982"/>
              <a:buFont typeface="Arial"/>
              <a:buNone/>
            </a:pPr>
            <a:endParaRPr sz="982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909"/>
              <a:buFont typeface="Arial"/>
              <a:buNone/>
            </a:pPr>
            <a:endParaRPr sz="4909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54" name="Google Shape;154;p1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736164" y="9690834"/>
            <a:ext cx="815678" cy="540000"/>
          </a:xfrm>
          <a:prstGeom prst="rect">
            <a:avLst/>
          </a:prstGeom>
          <a:noFill/>
          <a:ln>
            <a:noFill/>
          </a:ln>
        </p:spPr>
      </p:pic>
      <p:sp>
        <p:nvSpPr>
          <p:cNvPr id="155" name="Google Shape;155;p18"/>
          <p:cNvSpPr txBox="1">
            <a:spLocks noGrp="1"/>
          </p:cNvSpPr>
          <p:nvPr>
            <p:ph type="title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136"/>
              <a:buFont typeface="Verdana"/>
              <a:buNone/>
              <a:defRPr sz="6136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56" name="Google Shape;156;p18"/>
          <p:cNvSpPr txBox="1">
            <a:spLocks noGrp="1"/>
          </p:cNvSpPr>
          <p:nvPr>
            <p:ph type="body" idx="1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ctr" rtl="0">
              <a:lnSpc>
                <a:spcPct val="9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3682"/>
              <a:buFont typeface="Arial"/>
              <a:buNone/>
              <a:defRPr sz="3682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415607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Char char="•"/>
              <a:defRPr sz="294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4429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454"/>
              <a:buFont typeface="Arial"/>
              <a:buChar char="•"/>
              <a:defRPr sz="245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57" name="Google Shape;157;p18"/>
          <p:cNvSpPr/>
          <p:nvPr/>
        </p:nvSpPr>
        <p:spPr>
          <a:xfrm>
            <a:off x="123642" y="125968"/>
            <a:ext cx="18040740" cy="10161036"/>
          </a:xfrm>
          <a:prstGeom prst="rect">
            <a:avLst/>
          </a:prstGeom>
          <a:noFill/>
          <a:ln w="317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8" name="Google Shape;158;p18"/>
          <p:cNvSpPr/>
          <p:nvPr/>
        </p:nvSpPr>
        <p:spPr>
          <a:xfrm>
            <a:off x="217169" y="201149"/>
            <a:ext cx="17853660" cy="10085852"/>
          </a:xfrm>
          <a:prstGeom prst="rect">
            <a:avLst/>
          </a:prstGeom>
          <a:noFill/>
          <a:ln w="190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9" name="Google Shape;159;p18"/>
          <p:cNvSpPr txBox="1">
            <a:spLocks noGrp="1"/>
          </p:cNvSpPr>
          <p:nvPr>
            <p:ph type="body" idx="2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ctr" rtl="0">
              <a:lnSpc>
                <a:spcPct val="9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None/>
              <a:defRPr sz="2945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415607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Char char="•"/>
              <a:defRPr sz="294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4429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454"/>
              <a:buFont typeface="Arial"/>
              <a:buChar char="•"/>
              <a:defRPr sz="245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pic>
        <p:nvPicPr>
          <p:cNvPr id="160" name="Google Shape;160;p1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843419" y="7873811"/>
            <a:ext cx="2601158" cy="91040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Slide type 1">
  <p:cSld name="3_Slide type 1"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19"/>
          <p:cNvSpPr txBox="1">
            <a:spLocks noGrp="1"/>
          </p:cNvSpPr>
          <p:nvPr>
            <p:ph type="title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400"/>
              <a:buFont typeface="Verdana"/>
              <a:buNone/>
              <a:defRPr sz="54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pic>
        <p:nvPicPr>
          <p:cNvPr id="163" name="Google Shape;163;p19" descr=" " title=" 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516467" y="354005"/>
            <a:ext cx="1988345" cy="1988345"/>
          </a:xfrm>
          <a:prstGeom prst="rect">
            <a:avLst/>
          </a:prstGeom>
          <a:noFill/>
          <a:ln>
            <a:noFill/>
          </a:ln>
        </p:spPr>
      </p:pic>
      <p:sp>
        <p:nvSpPr>
          <p:cNvPr id="164" name="Google Shape;164;p19"/>
          <p:cNvSpPr txBox="1">
            <a:spLocks noGrp="1"/>
          </p:cNvSpPr>
          <p:nvPr>
            <p:ph type="body" idx="1"/>
          </p:nvPr>
        </p:nvSpPr>
        <p:spPr>
          <a:xfrm>
            <a:off x="532210" y="3131811"/>
            <a:ext cx="17223583" cy="48314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46786" algn="l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3436"/>
              <a:buFont typeface="Arial"/>
              <a:buChar char="•"/>
              <a:defRPr sz="3436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415607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Char char="•"/>
              <a:defRPr sz="294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4429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454"/>
              <a:buFont typeface="Arial"/>
              <a:buChar char="•"/>
              <a:defRPr sz="245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65" name="Google Shape;165;p19"/>
          <p:cNvSpPr/>
          <p:nvPr/>
        </p:nvSpPr>
        <p:spPr>
          <a:xfrm>
            <a:off x="123642" y="125965"/>
            <a:ext cx="18040740" cy="9889572"/>
          </a:xfrm>
          <a:prstGeom prst="rect">
            <a:avLst/>
          </a:prstGeom>
          <a:noFill/>
          <a:ln w="317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6" name="Google Shape;166;p19"/>
          <p:cNvSpPr/>
          <p:nvPr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7" name="Google Shape;167;p19"/>
          <p:cNvSpPr txBox="1">
            <a:spLocks noGrp="1"/>
          </p:cNvSpPr>
          <p:nvPr>
            <p:ph type="body" idx="2"/>
          </p:nvPr>
        </p:nvSpPr>
        <p:spPr>
          <a:xfrm>
            <a:off x="10456070" y="10013158"/>
            <a:ext cx="1371600" cy="13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46786" algn="l" rtl="0">
              <a:lnSpc>
                <a:spcPct val="9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3436"/>
              <a:buFont typeface="Arial"/>
              <a:buChar char="•"/>
              <a:defRPr sz="34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15607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Char char="•"/>
              <a:defRPr sz="294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4429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454"/>
              <a:buFont typeface="Arial"/>
              <a:buChar char="•"/>
              <a:defRPr sz="245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pic>
        <p:nvPicPr>
          <p:cNvPr id="168" name="Google Shape;168;p1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467265" y="9787180"/>
            <a:ext cx="3353481" cy="35861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Disclaimer slide">
  <p:cSld name="3_Disclaimer slide"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0" name="Google Shape;170;p20" descr=" " title=" 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516467" y="354005"/>
            <a:ext cx="1988345" cy="1988345"/>
          </a:xfrm>
          <a:prstGeom prst="rect">
            <a:avLst/>
          </a:prstGeom>
          <a:noFill/>
          <a:ln>
            <a:noFill/>
          </a:ln>
        </p:spPr>
      </p:pic>
      <p:sp>
        <p:nvSpPr>
          <p:cNvPr id="171" name="Google Shape;171;p20"/>
          <p:cNvSpPr txBox="1">
            <a:spLocks noGrp="1"/>
          </p:cNvSpPr>
          <p:nvPr>
            <p:ph type="body" idx="1"/>
          </p:nvPr>
        </p:nvSpPr>
        <p:spPr>
          <a:xfrm>
            <a:off x="532210" y="379476"/>
            <a:ext cx="17223583" cy="77569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ctr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1964"/>
              <a:buFont typeface="Arial"/>
              <a:buNone/>
              <a:defRPr sz="196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15607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Char char="•"/>
              <a:defRPr sz="294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4429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454"/>
              <a:buFont typeface="Arial"/>
              <a:buChar char="•"/>
              <a:defRPr sz="245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72" name="Google Shape;172;p20"/>
          <p:cNvSpPr/>
          <p:nvPr/>
        </p:nvSpPr>
        <p:spPr>
          <a:xfrm>
            <a:off x="123642" y="125965"/>
            <a:ext cx="18040740" cy="9889572"/>
          </a:xfrm>
          <a:prstGeom prst="rect">
            <a:avLst/>
          </a:prstGeom>
          <a:noFill/>
          <a:ln w="317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3" name="Google Shape;173;p20"/>
          <p:cNvSpPr/>
          <p:nvPr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74" name="Google Shape;174;p2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451521" y="9795609"/>
            <a:ext cx="3353481" cy="35861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lide type 1">
  <p:cSld name="Slide type 1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3"/>
          <p:cNvSpPr txBox="1">
            <a:spLocks noGrp="1"/>
          </p:cNvSpPr>
          <p:nvPr>
            <p:ph type="title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Verdana"/>
              <a:buNone/>
              <a:defRPr sz="60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pic>
        <p:nvPicPr>
          <p:cNvPr id="23" name="Google Shape;23;p3" descr=" " title=" 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516467" y="354005"/>
            <a:ext cx="1988345" cy="1988345"/>
          </a:xfrm>
          <a:prstGeom prst="rect">
            <a:avLst/>
          </a:prstGeom>
          <a:noFill/>
          <a:ln>
            <a:noFill/>
          </a:ln>
        </p:spPr>
      </p:pic>
      <p:sp>
        <p:nvSpPr>
          <p:cNvPr id="24" name="Google Shape;24;p3"/>
          <p:cNvSpPr txBox="1">
            <a:spLocks noGrp="1"/>
          </p:cNvSpPr>
          <p:nvPr>
            <p:ph type="body" idx="1"/>
          </p:nvPr>
        </p:nvSpPr>
        <p:spPr>
          <a:xfrm>
            <a:off x="532210" y="3131811"/>
            <a:ext cx="17223583" cy="48314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82600" algn="l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  <a:defRPr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415607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Char char="•"/>
              <a:defRPr sz="294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4429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454"/>
              <a:buFont typeface="Arial"/>
              <a:buChar char="•"/>
              <a:defRPr sz="245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5" name="Google Shape;25;p3"/>
          <p:cNvSpPr/>
          <p:nvPr/>
        </p:nvSpPr>
        <p:spPr>
          <a:xfrm>
            <a:off x="123642" y="125965"/>
            <a:ext cx="18040740" cy="9889572"/>
          </a:xfrm>
          <a:prstGeom prst="rect">
            <a:avLst/>
          </a:prstGeom>
          <a:noFill/>
          <a:ln w="317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" name="Google Shape;26;p3"/>
          <p:cNvSpPr/>
          <p:nvPr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" name="Google Shape;27;p3"/>
          <p:cNvSpPr txBox="1">
            <a:spLocks noGrp="1"/>
          </p:cNvSpPr>
          <p:nvPr>
            <p:ph type="body" idx="2"/>
          </p:nvPr>
        </p:nvSpPr>
        <p:spPr>
          <a:xfrm>
            <a:off x="10456070" y="10013158"/>
            <a:ext cx="1371600" cy="13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46786" algn="l" rtl="0">
              <a:lnSpc>
                <a:spcPct val="9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3436"/>
              <a:buFont typeface="Arial"/>
              <a:buChar char="•"/>
              <a:defRPr sz="34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15607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Char char="•"/>
              <a:defRPr sz="294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4429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454"/>
              <a:buFont typeface="Arial"/>
              <a:buChar char="•"/>
              <a:defRPr sz="245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pic>
        <p:nvPicPr>
          <p:cNvPr id="28" name="Google Shape;28;p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467265" y="9787180"/>
            <a:ext cx="3353481" cy="35861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 Outro slide for video">
  <p:cSld name="1 Outro slide for video">
    <p:bg>
      <p:bgPr>
        <a:solidFill>
          <a:srgbClr val="91C6D8"/>
        </a:solidFill>
        <a:effectLst/>
      </p:bgPr>
    </p:bg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4"/>
          <p:cNvSpPr/>
          <p:nvPr/>
        </p:nvSpPr>
        <p:spPr>
          <a:xfrm>
            <a:off x="2" y="6131588"/>
            <a:ext cx="18288001" cy="4155414"/>
          </a:xfrm>
          <a:prstGeom prst="triangle">
            <a:avLst>
              <a:gd name="adj" fmla="val 49694"/>
            </a:avLst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50"/>
              <a:buFont typeface="Arial"/>
              <a:buNone/>
            </a:pPr>
            <a:r>
              <a:rPr lang="en-US" sz="405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Edited by: editor’s first and last name</a:t>
            </a:r>
            <a:endParaRPr sz="405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1" name="Google Shape;31;p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891364" y="5228743"/>
            <a:ext cx="2505270" cy="2505270"/>
          </a:xfrm>
          <a:prstGeom prst="rect">
            <a:avLst/>
          </a:prstGeom>
          <a:noFill/>
          <a:ln>
            <a:noFill/>
          </a:ln>
        </p:spPr>
      </p:pic>
      <p:sp>
        <p:nvSpPr>
          <p:cNvPr id="32" name="Google Shape;32;p4"/>
          <p:cNvSpPr txBox="1"/>
          <p:nvPr/>
        </p:nvSpPr>
        <p:spPr>
          <a:xfrm>
            <a:off x="2285997" y="8951767"/>
            <a:ext cx="13716000" cy="6829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37150" tIns="68575" rIns="137150" bIns="68575" anchor="t" anchorCtr="0">
            <a:noAutofit/>
          </a:bodyPr>
          <a:lstStyle/>
          <a:p>
            <a:pPr marL="0" marR="0" lvl="0" indent="0" algn="ctr" rtl="0">
              <a:lnSpc>
                <a:spcPct val="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lang="en-US"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Dept. of Legal, Language, Translation and Interpreting Studies, Section of in Modern Languages for Interpreters and Translators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105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lang="en-US"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University of Trieste, Via Filzi, 14 - 34144 Trieste, Italy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105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lang="en-US"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Project numberStudies: 2016-1-IT02-KA203-024311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105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lang="en-US"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www.adlabproject.eu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105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lang="en-US"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FUNDED BY THE ERASMUS + PROGRAMME OF THE EUROPEAN UNION</a:t>
            </a:r>
            <a:endParaRPr/>
          </a:p>
          <a:p>
            <a:pPr marL="0" marR="0" lvl="0" indent="0" algn="ctr" rtl="0">
              <a:lnSpc>
                <a:spcPct val="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</a:pPr>
            <a:endParaRPr sz="60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3" name="Google Shape;33;p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736160" y="9690834"/>
            <a:ext cx="815678" cy="540000"/>
          </a:xfrm>
          <a:prstGeom prst="rect">
            <a:avLst/>
          </a:prstGeom>
          <a:noFill/>
          <a:ln>
            <a:noFill/>
          </a:ln>
        </p:spPr>
      </p:pic>
      <p:sp>
        <p:nvSpPr>
          <p:cNvPr id="34" name="Google Shape;34;p4"/>
          <p:cNvSpPr txBox="1">
            <a:spLocks noGrp="1"/>
          </p:cNvSpPr>
          <p:nvPr>
            <p:ph type="title"/>
          </p:nvPr>
        </p:nvSpPr>
        <p:spPr>
          <a:xfrm>
            <a:off x="1025372" y="647379"/>
            <a:ext cx="16166237" cy="11350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500"/>
              <a:buFont typeface="Verdana"/>
              <a:buNone/>
              <a:defRPr sz="75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35" name="Google Shape;35;p4"/>
          <p:cNvSpPr txBox="1">
            <a:spLocks noGrp="1"/>
          </p:cNvSpPr>
          <p:nvPr>
            <p:ph type="body" idx="1"/>
          </p:nvPr>
        </p:nvSpPr>
        <p:spPr>
          <a:xfrm>
            <a:off x="2285996" y="1804041"/>
            <a:ext cx="13715999" cy="17029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ctr" rtl="0">
              <a:lnSpc>
                <a:spcPct val="9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4500"/>
              <a:buFont typeface="Arial"/>
              <a:buNone/>
              <a:defRPr sz="45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415607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Char char="•"/>
              <a:defRPr sz="294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4429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454"/>
              <a:buFont typeface="Arial"/>
              <a:buChar char="•"/>
              <a:defRPr sz="245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6" name="Google Shape;36;p4"/>
          <p:cNvSpPr/>
          <p:nvPr/>
        </p:nvSpPr>
        <p:spPr>
          <a:xfrm>
            <a:off x="123631" y="125965"/>
            <a:ext cx="18040740" cy="10161036"/>
          </a:xfrm>
          <a:prstGeom prst="rect">
            <a:avLst/>
          </a:prstGeom>
          <a:noFill/>
          <a:ln w="317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05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" name="Google Shape;37;p4"/>
          <p:cNvSpPr/>
          <p:nvPr/>
        </p:nvSpPr>
        <p:spPr>
          <a:xfrm>
            <a:off x="217169" y="201148"/>
            <a:ext cx="17853660" cy="10085853"/>
          </a:xfrm>
          <a:prstGeom prst="rect">
            <a:avLst/>
          </a:prstGeom>
          <a:noFill/>
          <a:ln w="190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05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" name="Google Shape;38;p4"/>
          <p:cNvSpPr txBox="1">
            <a:spLocks noGrp="1"/>
          </p:cNvSpPr>
          <p:nvPr>
            <p:ph type="body" idx="2"/>
          </p:nvPr>
        </p:nvSpPr>
        <p:spPr>
          <a:xfrm>
            <a:off x="2192456" y="3410846"/>
            <a:ext cx="13715999" cy="674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ctr" rtl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415607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Char char="•"/>
              <a:defRPr sz="294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4429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454"/>
              <a:buFont typeface="Arial"/>
              <a:buChar char="•"/>
              <a:defRPr sz="245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9" name="Google Shape;39;p4"/>
          <p:cNvSpPr txBox="1">
            <a:spLocks noGrp="1"/>
          </p:cNvSpPr>
          <p:nvPr>
            <p:ph type="body" idx="3"/>
          </p:nvPr>
        </p:nvSpPr>
        <p:spPr>
          <a:xfrm>
            <a:off x="2250490" y="4760015"/>
            <a:ext cx="13715999" cy="674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ctr" rtl="0">
              <a:lnSpc>
                <a:spcPct val="9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  <a:defRPr sz="30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415607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Char char="•"/>
              <a:defRPr sz="294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4429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454"/>
              <a:buFont typeface="Arial"/>
              <a:buChar char="•"/>
              <a:defRPr sz="245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0" name="Google Shape;40;p4"/>
          <p:cNvSpPr txBox="1">
            <a:spLocks noGrp="1"/>
          </p:cNvSpPr>
          <p:nvPr>
            <p:ph type="body" idx="4"/>
          </p:nvPr>
        </p:nvSpPr>
        <p:spPr>
          <a:xfrm>
            <a:off x="2192456" y="4050262"/>
            <a:ext cx="13715999" cy="674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ctr" rtl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415607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Char char="•"/>
              <a:defRPr sz="294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4429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454"/>
              <a:buFont typeface="Arial"/>
              <a:buChar char="•"/>
              <a:defRPr sz="245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4_Disclaimer slide">
  <p:cSld name="4_Disclaimer slide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Google Shape;42;p5" descr=" " title=" 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516467" y="354005"/>
            <a:ext cx="1988345" cy="1988345"/>
          </a:xfrm>
          <a:prstGeom prst="rect">
            <a:avLst/>
          </a:prstGeom>
          <a:noFill/>
          <a:ln>
            <a:noFill/>
          </a:ln>
        </p:spPr>
      </p:pic>
      <p:sp>
        <p:nvSpPr>
          <p:cNvPr id="43" name="Google Shape;43;p5"/>
          <p:cNvSpPr txBox="1">
            <a:spLocks noGrp="1"/>
          </p:cNvSpPr>
          <p:nvPr>
            <p:ph type="body" idx="1"/>
          </p:nvPr>
        </p:nvSpPr>
        <p:spPr>
          <a:xfrm>
            <a:off x="532210" y="379476"/>
            <a:ext cx="17223583" cy="77569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ctr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1964"/>
              <a:buFont typeface="Arial"/>
              <a:buNone/>
              <a:defRPr sz="196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15607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Char char="•"/>
              <a:defRPr sz="294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4429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454"/>
              <a:buFont typeface="Arial"/>
              <a:buChar char="•"/>
              <a:defRPr sz="245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4" name="Google Shape;44;p5"/>
          <p:cNvSpPr/>
          <p:nvPr/>
        </p:nvSpPr>
        <p:spPr>
          <a:xfrm>
            <a:off x="123642" y="125965"/>
            <a:ext cx="18040740" cy="9889572"/>
          </a:xfrm>
          <a:prstGeom prst="rect">
            <a:avLst/>
          </a:prstGeom>
          <a:noFill/>
          <a:ln w="317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5" name="Google Shape;45;p5"/>
          <p:cNvSpPr/>
          <p:nvPr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6" name="Google Shape;46;p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451521" y="9795609"/>
            <a:ext cx="3353481" cy="35861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5_Disclaimer slide">
  <p:cSld name="5_Disclaimer slide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Google Shape;48;p6" descr=" " title=" 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516467" y="354005"/>
            <a:ext cx="1988345" cy="1988345"/>
          </a:xfrm>
          <a:prstGeom prst="rect">
            <a:avLst/>
          </a:prstGeom>
          <a:noFill/>
          <a:ln>
            <a:noFill/>
          </a:ln>
        </p:spPr>
      </p:pic>
      <p:sp>
        <p:nvSpPr>
          <p:cNvPr id="49" name="Google Shape;49;p6"/>
          <p:cNvSpPr txBox="1">
            <a:spLocks noGrp="1"/>
          </p:cNvSpPr>
          <p:nvPr>
            <p:ph type="body" idx="1"/>
          </p:nvPr>
        </p:nvSpPr>
        <p:spPr>
          <a:xfrm>
            <a:off x="532210" y="379476"/>
            <a:ext cx="17223583" cy="77569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ctr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1964"/>
              <a:buFont typeface="Arial"/>
              <a:buNone/>
              <a:defRPr sz="196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15607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Char char="•"/>
              <a:defRPr sz="294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4429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454"/>
              <a:buFont typeface="Arial"/>
              <a:buChar char="•"/>
              <a:defRPr sz="245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0" name="Google Shape;50;p6"/>
          <p:cNvSpPr/>
          <p:nvPr/>
        </p:nvSpPr>
        <p:spPr>
          <a:xfrm>
            <a:off x="123642" y="125965"/>
            <a:ext cx="18040740" cy="9889572"/>
          </a:xfrm>
          <a:prstGeom prst="rect">
            <a:avLst/>
          </a:prstGeom>
          <a:noFill/>
          <a:ln w="317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1" name="Google Shape;51;p6"/>
          <p:cNvSpPr/>
          <p:nvPr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2" name="Google Shape;52;p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451521" y="9795609"/>
            <a:ext cx="3353481" cy="35861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 for video">
  <p:cSld name="Title slide for video">
    <p:bg>
      <p:bgPr>
        <a:solidFill>
          <a:srgbClr val="91C6D8"/>
        </a:solidFill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7"/>
          <p:cNvSpPr/>
          <p:nvPr/>
        </p:nvSpPr>
        <p:spPr>
          <a:xfrm>
            <a:off x="1" y="6131590"/>
            <a:ext cx="18288001" cy="4155414"/>
          </a:xfrm>
          <a:prstGeom prst="triangle">
            <a:avLst>
              <a:gd name="adj" fmla="val 49694"/>
            </a:avLst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5" name="Google Shape;55;p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891364" y="5228746"/>
            <a:ext cx="2505270" cy="2505270"/>
          </a:xfrm>
          <a:prstGeom prst="rect">
            <a:avLst/>
          </a:prstGeom>
          <a:noFill/>
          <a:ln>
            <a:noFill/>
          </a:ln>
        </p:spPr>
      </p:pic>
      <p:sp>
        <p:nvSpPr>
          <p:cNvPr id="56" name="Google Shape;56;p7"/>
          <p:cNvSpPr txBox="1"/>
          <p:nvPr/>
        </p:nvSpPr>
        <p:spPr>
          <a:xfrm>
            <a:off x="2285998" y="8951775"/>
            <a:ext cx="13716000" cy="68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2200" tIns="56100" rIns="112200" bIns="56100" anchor="t" anchorCtr="0">
            <a:noAutofit/>
          </a:bodyPr>
          <a:lstStyle/>
          <a:p>
            <a:pPr marL="0" marR="0" lvl="0" indent="0" algn="ctr" rtl="0">
              <a:lnSpc>
                <a:spcPct val="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en-US" sz="7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Dept. of Legal, Language, Translation and Interpreting Studies, Section of in Modern Languages for Interpreters and Translators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en-US" sz="7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University of Trieste, Via Filzi, 14 - 34144 Trieste, Italy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en-US" sz="7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Project numberStudies: 2016-1-IT02-KA203-024311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en-US" sz="7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www.adlabproject.eu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en-US" sz="7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FUNDED BY THE ERASMUS + PROGRAMME OF THE EUROPEAN UNION</a:t>
            </a:r>
            <a:endParaRPr/>
          </a:p>
          <a:p>
            <a:pPr marL="0" marR="0" lvl="0" indent="0" algn="ctr" rtl="0">
              <a:lnSpc>
                <a:spcPct val="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982"/>
              <a:buFont typeface="Arial"/>
              <a:buNone/>
            </a:pPr>
            <a:endParaRPr sz="982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909"/>
              <a:buFont typeface="Arial"/>
              <a:buNone/>
            </a:pPr>
            <a:endParaRPr sz="4909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7" name="Google Shape;57;p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736164" y="9690834"/>
            <a:ext cx="815678" cy="540000"/>
          </a:xfrm>
          <a:prstGeom prst="rect">
            <a:avLst/>
          </a:prstGeom>
          <a:noFill/>
          <a:ln>
            <a:noFill/>
          </a:ln>
        </p:spPr>
      </p:pic>
      <p:sp>
        <p:nvSpPr>
          <p:cNvPr id="58" name="Google Shape;58;p7"/>
          <p:cNvSpPr txBox="1">
            <a:spLocks noGrp="1"/>
          </p:cNvSpPr>
          <p:nvPr>
            <p:ph type="title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136"/>
              <a:buFont typeface="Verdana"/>
              <a:buNone/>
              <a:defRPr sz="6136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59" name="Google Shape;59;p7"/>
          <p:cNvSpPr txBox="1">
            <a:spLocks noGrp="1"/>
          </p:cNvSpPr>
          <p:nvPr>
            <p:ph type="body" idx="1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ctr" rtl="0">
              <a:lnSpc>
                <a:spcPct val="9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3682"/>
              <a:buFont typeface="Arial"/>
              <a:buNone/>
              <a:defRPr sz="3682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415607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Char char="•"/>
              <a:defRPr sz="294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4429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454"/>
              <a:buFont typeface="Arial"/>
              <a:buChar char="•"/>
              <a:defRPr sz="245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0" name="Google Shape;60;p7"/>
          <p:cNvSpPr/>
          <p:nvPr/>
        </p:nvSpPr>
        <p:spPr>
          <a:xfrm>
            <a:off x="123642" y="125968"/>
            <a:ext cx="18040740" cy="10161036"/>
          </a:xfrm>
          <a:prstGeom prst="rect">
            <a:avLst/>
          </a:prstGeom>
          <a:noFill/>
          <a:ln w="317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1" name="Google Shape;61;p7"/>
          <p:cNvSpPr/>
          <p:nvPr/>
        </p:nvSpPr>
        <p:spPr>
          <a:xfrm>
            <a:off x="217169" y="201149"/>
            <a:ext cx="17853660" cy="10085852"/>
          </a:xfrm>
          <a:prstGeom prst="rect">
            <a:avLst/>
          </a:prstGeom>
          <a:noFill/>
          <a:ln w="190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2" name="Google Shape;62;p7"/>
          <p:cNvSpPr txBox="1">
            <a:spLocks noGrp="1"/>
          </p:cNvSpPr>
          <p:nvPr>
            <p:ph type="body" idx="2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ctr" rtl="0">
              <a:lnSpc>
                <a:spcPct val="9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None/>
              <a:defRPr sz="2945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415607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Char char="•"/>
              <a:defRPr sz="294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4429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454"/>
              <a:buFont typeface="Arial"/>
              <a:buChar char="•"/>
              <a:defRPr sz="245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 for power point">
  <p:cSld name="Title slide for power point">
    <p:bg>
      <p:bgPr>
        <a:solidFill>
          <a:srgbClr val="91C6D8"/>
        </a:solidFill>
        <a:effectLst/>
      </p:bgPr>
    </p:bg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8"/>
          <p:cNvSpPr/>
          <p:nvPr/>
        </p:nvSpPr>
        <p:spPr>
          <a:xfrm>
            <a:off x="1" y="6131590"/>
            <a:ext cx="18288001" cy="4155414"/>
          </a:xfrm>
          <a:prstGeom prst="triangle">
            <a:avLst>
              <a:gd name="adj" fmla="val 49694"/>
            </a:avLst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65" name="Google Shape;65;p8" title="ADLABPRO logo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891364" y="5228746"/>
            <a:ext cx="2505270" cy="2505270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8"/>
          <p:cNvSpPr txBox="1"/>
          <p:nvPr/>
        </p:nvSpPr>
        <p:spPr>
          <a:xfrm>
            <a:off x="2285998" y="8951775"/>
            <a:ext cx="13716000" cy="68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2200" tIns="56100" rIns="112200" bIns="56100" anchor="t" anchorCtr="0">
            <a:noAutofit/>
          </a:bodyPr>
          <a:lstStyle/>
          <a:p>
            <a:pPr marL="0" marR="0" lvl="0" indent="0" algn="ctr" rtl="0">
              <a:lnSpc>
                <a:spcPct val="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en-US" sz="7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Dept. of Legal, Language, Translation and Interpreting Studies, Section of in Modern Languages for Interpreters and Translators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en-US" sz="7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University of Trieste, Via Filzi, 14 - 34144 Trieste, Italy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en-US" sz="7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Project numberStudies: 2016-1-IT02-KA203-024311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en-US" sz="7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www.adlabproject.eu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en-US" sz="7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FUNDED BY THE ERASMUS + PROGRAMME OF THE EUROPEAN UNION</a:t>
            </a:r>
            <a:endParaRPr/>
          </a:p>
          <a:p>
            <a:pPr marL="0" marR="0" lvl="0" indent="0" algn="ctr" rtl="0">
              <a:lnSpc>
                <a:spcPct val="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982"/>
              <a:buFont typeface="Arial"/>
              <a:buNone/>
            </a:pPr>
            <a:endParaRPr sz="982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909"/>
              <a:buFont typeface="Arial"/>
              <a:buNone/>
            </a:pPr>
            <a:endParaRPr sz="4909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67" name="Google Shape;67;p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736164" y="9690834"/>
            <a:ext cx="815678" cy="540000"/>
          </a:xfrm>
          <a:prstGeom prst="rect">
            <a:avLst/>
          </a:prstGeom>
          <a:noFill/>
          <a:ln>
            <a:noFill/>
          </a:ln>
        </p:spPr>
      </p:pic>
      <p:sp>
        <p:nvSpPr>
          <p:cNvPr id="68" name="Google Shape;68;p8"/>
          <p:cNvSpPr txBox="1">
            <a:spLocks noGrp="1"/>
          </p:cNvSpPr>
          <p:nvPr>
            <p:ph type="title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136"/>
              <a:buFont typeface="Verdana"/>
              <a:buNone/>
              <a:defRPr sz="6136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69" name="Google Shape;69;p8"/>
          <p:cNvSpPr txBox="1">
            <a:spLocks noGrp="1"/>
          </p:cNvSpPr>
          <p:nvPr>
            <p:ph type="body" idx="1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ctr" rtl="0">
              <a:lnSpc>
                <a:spcPct val="9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3682"/>
              <a:buFont typeface="Arial"/>
              <a:buNone/>
              <a:defRPr sz="3682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415607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Char char="•"/>
              <a:defRPr sz="294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4429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454"/>
              <a:buFont typeface="Arial"/>
              <a:buChar char="•"/>
              <a:defRPr sz="245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0" name="Google Shape;70;p8"/>
          <p:cNvSpPr/>
          <p:nvPr/>
        </p:nvSpPr>
        <p:spPr>
          <a:xfrm>
            <a:off x="123642" y="125968"/>
            <a:ext cx="18040740" cy="10161036"/>
          </a:xfrm>
          <a:prstGeom prst="rect">
            <a:avLst/>
          </a:prstGeom>
          <a:noFill/>
          <a:ln w="317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1" name="Google Shape;71;p8"/>
          <p:cNvSpPr/>
          <p:nvPr/>
        </p:nvSpPr>
        <p:spPr>
          <a:xfrm>
            <a:off x="217169" y="201149"/>
            <a:ext cx="17853660" cy="10085852"/>
          </a:xfrm>
          <a:prstGeom prst="rect">
            <a:avLst/>
          </a:prstGeom>
          <a:noFill/>
          <a:ln w="190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2" name="Google Shape;72;p8"/>
          <p:cNvSpPr txBox="1">
            <a:spLocks noGrp="1"/>
          </p:cNvSpPr>
          <p:nvPr>
            <p:ph type="body" idx="2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ctr" rtl="0">
              <a:lnSpc>
                <a:spcPct val="9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None/>
              <a:defRPr sz="2945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415607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Char char="•"/>
              <a:defRPr sz="294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4429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454"/>
              <a:buFont typeface="Arial"/>
              <a:buChar char="•"/>
              <a:defRPr sz="245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pic>
        <p:nvPicPr>
          <p:cNvPr id="73" name="Google Shape;73;p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843419" y="7873811"/>
            <a:ext cx="2601158" cy="91040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sclaimer slide">
  <p:cSld name="Disclaimer slide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" name="Google Shape;75;p9" descr=" " title=" 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516467" y="354005"/>
            <a:ext cx="1988345" cy="1988345"/>
          </a:xfrm>
          <a:prstGeom prst="rect">
            <a:avLst/>
          </a:prstGeom>
          <a:noFill/>
          <a:ln>
            <a:noFill/>
          </a:ln>
        </p:spPr>
      </p:pic>
      <p:sp>
        <p:nvSpPr>
          <p:cNvPr id="76" name="Google Shape;76;p9"/>
          <p:cNvSpPr/>
          <p:nvPr/>
        </p:nvSpPr>
        <p:spPr>
          <a:xfrm>
            <a:off x="123642" y="125965"/>
            <a:ext cx="18040740" cy="9889572"/>
          </a:xfrm>
          <a:prstGeom prst="rect">
            <a:avLst/>
          </a:prstGeom>
          <a:noFill/>
          <a:ln w="317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7" name="Google Shape;77;p9"/>
          <p:cNvSpPr/>
          <p:nvPr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78" name="Google Shape;78;p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451521" y="9795609"/>
            <a:ext cx="3353481" cy="35861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nd slide for video">
  <p:cSld name="End slide for video">
    <p:bg>
      <p:bgPr>
        <a:solidFill>
          <a:srgbClr val="91C6D8"/>
        </a:solidFill>
        <a:effectLst/>
      </p:bgPr>
    </p:bg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0"/>
          <p:cNvSpPr/>
          <p:nvPr/>
        </p:nvSpPr>
        <p:spPr>
          <a:xfrm>
            <a:off x="1" y="6131590"/>
            <a:ext cx="18288001" cy="4155414"/>
          </a:xfrm>
          <a:prstGeom prst="triangle">
            <a:avLst>
              <a:gd name="adj" fmla="val 49694"/>
            </a:avLst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81" name="Google Shape;81;p1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891364" y="5228746"/>
            <a:ext cx="2505270" cy="2505270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10"/>
          <p:cNvSpPr txBox="1"/>
          <p:nvPr/>
        </p:nvSpPr>
        <p:spPr>
          <a:xfrm>
            <a:off x="2285998" y="8951775"/>
            <a:ext cx="13716000" cy="68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2200" tIns="56100" rIns="112200" bIns="56100" anchor="t" anchorCtr="0">
            <a:noAutofit/>
          </a:bodyPr>
          <a:lstStyle/>
          <a:p>
            <a:pPr marL="0" marR="0" lvl="0" indent="0" algn="ctr" rtl="0">
              <a:lnSpc>
                <a:spcPct val="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en-US" sz="7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Dept. of Legal, Language, Translation and Interpreting Studies, Section of in Modern Languages for Interpreters and Translators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en-US" sz="7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University of Trieste, Via Filzi, 14 - 34144 Trieste, Italy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en-US" sz="7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Project numberStudies: 2016-1-IT02-KA203-024311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en-US" sz="7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www.adlabproject.eu</a:t>
            </a:r>
            <a:endParaRPr/>
          </a:p>
          <a:p>
            <a:pPr marL="0" marR="0" lvl="0" indent="0" algn="ctr" rtl="0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buClr>
                <a:schemeClr val="dk1"/>
              </a:buClr>
              <a:buSzPts val="736"/>
              <a:buFont typeface="Arial"/>
              <a:buNone/>
            </a:pPr>
            <a:r>
              <a:rPr lang="en-US" sz="73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FUNDED BY THE ERASMUS + PROGRAMME OF THE EUROPEAN UNION</a:t>
            </a:r>
            <a:endParaRPr/>
          </a:p>
          <a:p>
            <a:pPr marL="0" marR="0" lvl="0" indent="0" algn="ctr" rtl="0">
              <a:lnSpc>
                <a:spcPct val="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982"/>
              <a:buFont typeface="Arial"/>
              <a:buNone/>
            </a:pPr>
            <a:endParaRPr sz="982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909"/>
              <a:buFont typeface="Arial"/>
              <a:buNone/>
            </a:pPr>
            <a:endParaRPr sz="4909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83" name="Google Shape;83;p1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736164" y="9690834"/>
            <a:ext cx="815678" cy="540000"/>
          </a:xfrm>
          <a:prstGeom prst="rect">
            <a:avLst/>
          </a:prstGeom>
          <a:noFill/>
          <a:ln>
            <a:noFill/>
          </a:ln>
        </p:spPr>
      </p:pic>
      <p:sp>
        <p:nvSpPr>
          <p:cNvPr id="84" name="Google Shape;84;p10"/>
          <p:cNvSpPr txBox="1">
            <a:spLocks noGrp="1"/>
          </p:cNvSpPr>
          <p:nvPr>
            <p:ph type="title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136"/>
              <a:buFont typeface="Verdana"/>
              <a:buNone/>
              <a:defRPr sz="6136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85" name="Google Shape;85;p10"/>
          <p:cNvSpPr txBox="1">
            <a:spLocks noGrp="1"/>
          </p:cNvSpPr>
          <p:nvPr>
            <p:ph type="body" idx="1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ctr" rtl="0">
              <a:lnSpc>
                <a:spcPct val="9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3682"/>
              <a:buFont typeface="Arial"/>
              <a:buNone/>
              <a:defRPr sz="3682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415607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Char char="•"/>
              <a:defRPr sz="294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4429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454"/>
              <a:buFont typeface="Arial"/>
              <a:buChar char="•"/>
              <a:defRPr sz="245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6" name="Google Shape;86;p10"/>
          <p:cNvSpPr/>
          <p:nvPr/>
        </p:nvSpPr>
        <p:spPr>
          <a:xfrm>
            <a:off x="123642" y="125968"/>
            <a:ext cx="18040740" cy="10161036"/>
          </a:xfrm>
          <a:prstGeom prst="rect">
            <a:avLst/>
          </a:prstGeom>
          <a:noFill/>
          <a:ln w="317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7" name="Google Shape;87;p10"/>
          <p:cNvSpPr/>
          <p:nvPr/>
        </p:nvSpPr>
        <p:spPr>
          <a:xfrm>
            <a:off x="217169" y="201149"/>
            <a:ext cx="17853660" cy="10085852"/>
          </a:xfrm>
          <a:prstGeom prst="rect">
            <a:avLst/>
          </a:prstGeom>
          <a:noFill/>
          <a:ln w="190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51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8" name="Google Shape;88;p10"/>
          <p:cNvSpPr txBox="1">
            <a:spLocks noGrp="1"/>
          </p:cNvSpPr>
          <p:nvPr>
            <p:ph type="body" idx="2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ctr" rtl="0">
              <a:lnSpc>
                <a:spcPct val="9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None/>
              <a:defRPr sz="2945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415607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945"/>
              <a:buFont typeface="Arial"/>
              <a:buChar char="•"/>
              <a:defRPr sz="294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4429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454"/>
              <a:buFont typeface="Arial"/>
              <a:buChar char="•"/>
              <a:defRPr sz="245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68871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2209"/>
              <a:buFont typeface="Arial"/>
              <a:buChar char="•"/>
              <a:defRPr sz="220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1C6D8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21"/>
          <p:cNvSpPr txBox="1">
            <a:spLocks noGrp="1"/>
          </p:cNvSpPr>
          <p:nvPr>
            <p:ph type="title"/>
          </p:nvPr>
        </p:nvSpPr>
        <p:spPr>
          <a:xfrm>
            <a:off x="1025372" y="647379"/>
            <a:ext cx="16672264" cy="11350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940"/>
              <a:buFont typeface="Verdana"/>
              <a:buNone/>
            </a:pPr>
            <a:r>
              <a:rPr lang="en-US" sz="5940" b="1" i="0" u="none" strike="noStrike" cap="none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AUDIO DESCRIPTION LEGISLATION</a:t>
            </a:r>
            <a:endParaRPr dirty="0"/>
          </a:p>
        </p:txBody>
      </p:sp>
      <p:sp>
        <p:nvSpPr>
          <p:cNvPr id="181" name="Google Shape;181;p21"/>
          <p:cNvSpPr txBox="1">
            <a:spLocks noGrp="1"/>
          </p:cNvSpPr>
          <p:nvPr>
            <p:ph type="body" idx="1"/>
          </p:nvPr>
        </p:nvSpPr>
        <p:spPr>
          <a:xfrm>
            <a:off x="2405846" y="1890418"/>
            <a:ext cx="13715999" cy="1495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lang="en-US" sz="40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MODULE 1</a:t>
            </a:r>
            <a:endParaRPr/>
          </a:p>
          <a:p>
            <a:pPr marL="0" marR="0" lvl="0" indent="0" algn="ctr" rtl="0">
              <a:lnSpc>
                <a:spcPct val="9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lang="en-US" sz="40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UNIT 10</a:t>
            </a:r>
            <a:endParaRPr/>
          </a:p>
        </p:txBody>
      </p:sp>
      <p:sp>
        <p:nvSpPr>
          <p:cNvPr id="182" name="Google Shape;182;p21"/>
          <p:cNvSpPr txBox="1">
            <a:spLocks noGrp="1"/>
          </p:cNvSpPr>
          <p:nvPr>
            <p:ph type="body" idx="2"/>
          </p:nvPr>
        </p:nvSpPr>
        <p:spPr>
          <a:xfrm>
            <a:off x="1605777" y="3705293"/>
            <a:ext cx="16091859" cy="6774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</a:pPr>
            <a:r>
              <a:rPr lang="en-US" sz="35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NINA REVIERS</a:t>
            </a:r>
            <a:endParaRPr sz="3500" b="1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83" name="Google Shape;183;p21"/>
          <p:cNvSpPr txBox="1">
            <a:spLocks noGrp="1"/>
          </p:cNvSpPr>
          <p:nvPr>
            <p:ph type="body" idx="3"/>
          </p:nvPr>
        </p:nvSpPr>
        <p:spPr>
          <a:xfrm>
            <a:off x="2405846" y="4498127"/>
            <a:ext cx="13715999" cy="674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</a:pPr>
            <a:r>
              <a:rPr lang="en-US" sz="35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UNIVERSITY OF ANTWERP</a:t>
            </a:r>
            <a:endParaRPr sz="3500" b="1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p30"/>
          <p:cNvSpPr txBox="1">
            <a:spLocks noGrp="1"/>
          </p:cNvSpPr>
          <p:nvPr>
            <p:ph type="title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Verdana"/>
              <a:buNone/>
            </a:pPr>
            <a:r>
              <a:rPr lang="en-US" sz="60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AD AUTHORSHIP</a:t>
            </a:r>
            <a:endParaRPr/>
          </a:p>
        </p:txBody>
      </p:sp>
      <p:sp>
        <p:nvSpPr>
          <p:cNvPr id="246" name="Google Shape;246;p30"/>
          <p:cNvSpPr txBox="1">
            <a:spLocks noGrp="1"/>
          </p:cNvSpPr>
          <p:nvPr>
            <p:ph type="body" idx="1"/>
          </p:nvPr>
        </p:nvSpPr>
        <p:spPr>
          <a:xfrm>
            <a:off x="1067209" y="3065311"/>
            <a:ext cx="16446698" cy="53184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80035" marR="0" lvl="0" indent="-280035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</a:pPr>
            <a:r>
              <a:rPr lang="en-US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Permission is required from:</a:t>
            </a:r>
            <a:endParaRPr/>
          </a:p>
          <a:p>
            <a:pPr marL="841375" marR="0" lvl="1" indent="-280035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</a:pPr>
            <a:r>
              <a:rPr lang="en-US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Owner of copyright to film.</a:t>
            </a:r>
            <a:endParaRPr/>
          </a:p>
          <a:p>
            <a:pPr marL="841375" marR="0" lvl="1" indent="-280035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</a:pPr>
            <a:r>
              <a:rPr lang="en-US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AD production company.</a:t>
            </a:r>
            <a:endParaRPr/>
          </a:p>
          <a:p>
            <a:pPr marL="841375" marR="0" lvl="1" indent="-280035" algn="l" rtl="0">
              <a:lnSpc>
                <a:spcPct val="90000"/>
              </a:lnSpc>
              <a:spcBef>
                <a:spcPts val="614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</a:pPr>
            <a:r>
              <a:rPr lang="en-US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Audio describer.</a:t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80;p21"/>
          <p:cNvSpPr txBox="1">
            <a:spLocks noGrp="1"/>
          </p:cNvSpPr>
          <p:nvPr>
            <p:ph type="title"/>
          </p:nvPr>
        </p:nvSpPr>
        <p:spPr>
          <a:xfrm>
            <a:off x="1025372" y="647379"/>
            <a:ext cx="16672264" cy="11350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940"/>
              <a:buFont typeface="Verdana"/>
              <a:buNone/>
            </a:pPr>
            <a:r>
              <a:rPr lang="en-US" sz="594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AUDIO DESCRIPTION LEGISLATION</a:t>
            </a:r>
            <a:endParaRPr/>
          </a:p>
        </p:txBody>
      </p:sp>
      <p:sp>
        <p:nvSpPr>
          <p:cNvPr id="11" name="Google Shape;181;p21"/>
          <p:cNvSpPr txBox="1">
            <a:spLocks noGrp="1"/>
          </p:cNvSpPr>
          <p:nvPr>
            <p:ph type="body" idx="1"/>
          </p:nvPr>
        </p:nvSpPr>
        <p:spPr>
          <a:xfrm>
            <a:off x="2405846" y="1890418"/>
            <a:ext cx="13715999" cy="1495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lang="en-US" sz="40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MODULE 1</a:t>
            </a:r>
            <a:endParaRPr/>
          </a:p>
          <a:p>
            <a:pPr marL="0" marR="0" lvl="0" indent="0" algn="ctr" rtl="0">
              <a:lnSpc>
                <a:spcPct val="9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lang="en-US" sz="40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UNIT 10</a:t>
            </a:r>
            <a:endParaRPr/>
          </a:p>
        </p:txBody>
      </p:sp>
      <p:sp>
        <p:nvSpPr>
          <p:cNvPr id="12" name="Google Shape;182;p21"/>
          <p:cNvSpPr txBox="1">
            <a:spLocks noGrp="1"/>
          </p:cNvSpPr>
          <p:nvPr>
            <p:ph type="body" idx="2"/>
          </p:nvPr>
        </p:nvSpPr>
        <p:spPr>
          <a:xfrm>
            <a:off x="1605777" y="3705293"/>
            <a:ext cx="16091859" cy="6774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</a:pPr>
            <a:r>
              <a:rPr lang="en-US" sz="35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NINA REVIERS</a:t>
            </a:r>
            <a:endParaRPr sz="3500" b="1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3" name="Google Shape;183;p21"/>
          <p:cNvSpPr txBox="1">
            <a:spLocks noGrp="1"/>
          </p:cNvSpPr>
          <p:nvPr>
            <p:ph type="body" idx="3"/>
          </p:nvPr>
        </p:nvSpPr>
        <p:spPr>
          <a:xfrm>
            <a:off x="2405846" y="4498127"/>
            <a:ext cx="13715999" cy="674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</a:pPr>
            <a:r>
              <a:rPr lang="en-US" sz="35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UNIVERSITY OF ANTWERP</a:t>
            </a:r>
            <a:endParaRPr sz="3500" b="1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p32"/>
          <p:cNvSpPr txBox="1">
            <a:spLocks noGrp="1"/>
          </p:cNvSpPr>
          <p:nvPr>
            <p:ph type="body" idx="1"/>
          </p:nvPr>
        </p:nvSpPr>
        <p:spPr>
          <a:xfrm>
            <a:off x="1912446" y="580826"/>
            <a:ext cx="14763322" cy="86353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lang="en-US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      The preparation of this presentation was supported by ADLAB PRO</a:t>
            </a:r>
            <a:endParaRPr sz="4000" b="0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marR="0" lvl="0" indent="0" algn="ctr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lang="en-US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(Audio Description: A Laboratory</a:t>
            </a:r>
            <a:endParaRPr sz="4000" b="0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marR="0" lvl="0" indent="0" algn="ctr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lang="en-US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for the Development of a New Professional Profile),</a:t>
            </a:r>
            <a:endParaRPr sz="4000" b="0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marR="0" lvl="0" indent="0" algn="ctr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lang="en-US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financed by the European Union</a:t>
            </a:r>
            <a:endParaRPr sz="4000" b="0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marR="0" lvl="0" indent="0" algn="ctr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lang="en-US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under the Erasmus+ Programme,</a:t>
            </a:r>
            <a:endParaRPr sz="4000" b="0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marR="0" lvl="0" indent="0" algn="ctr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lang="en-US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Key Action 2 – Strategic Partnerships,</a:t>
            </a:r>
            <a:endParaRPr sz="4000" b="0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marR="0" lvl="0" indent="0" algn="ctr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lang="en-US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Project number:2016-1-IT02-KA203-024311. </a:t>
            </a:r>
            <a:endParaRPr sz="4000" b="0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Google Shape;266;p33"/>
          <p:cNvSpPr txBox="1">
            <a:spLocks noGrp="1"/>
          </p:cNvSpPr>
          <p:nvPr>
            <p:ph type="body" idx="1"/>
          </p:nvPr>
        </p:nvSpPr>
        <p:spPr>
          <a:xfrm>
            <a:off x="2454442" y="1381478"/>
            <a:ext cx="15011717" cy="78587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12121"/>
              </a:buClr>
              <a:buSzPts val="4000"/>
              <a:buFont typeface="Arial"/>
              <a:buNone/>
            </a:pPr>
            <a:r>
              <a:rPr lang="en-US" sz="4000" b="0" i="0" u="none" strike="noStrike" cap="none">
                <a:solidFill>
                  <a:srgbClr val="212121"/>
                </a:solidFill>
                <a:latin typeface="Verdana"/>
                <a:ea typeface="Verdana"/>
                <a:cs typeface="Verdana"/>
                <a:sym typeface="Verdana"/>
              </a:rPr>
              <a:t>The information and views set out in this presentation</a:t>
            </a:r>
            <a:endParaRPr/>
          </a:p>
          <a:p>
            <a:pPr marL="0" marR="0" lvl="0" indent="0" algn="ctr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rgbClr val="212121"/>
              </a:buClr>
              <a:buSzPts val="4000"/>
              <a:buFont typeface="Arial"/>
              <a:buNone/>
            </a:pPr>
            <a:r>
              <a:rPr lang="en-US" sz="4000" b="0" i="0" u="none" strike="noStrike" cap="none">
                <a:solidFill>
                  <a:srgbClr val="212121"/>
                </a:solidFill>
                <a:latin typeface="Verdana"/>
                <a:ea typeface="Verdana"/>
                <a:cs typeface="Verdana"/>
                <a:sym typeface="Verdana"/>
              </a:rPr>
              <a:t>are those of the authors and do not necessarily reflect</a:t>
            </a:r>
            <a:endParaRPr/>
          </a:p>
          <a:p>
            <a:pPr marL="0" marR="0" lvl="0" indent="0" algn="ctr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rgbClr val="212121"/>
              </a:buClr>
              <a:buSzPts val="4000"/>
              <a:buFont typeface="Arial"/>
              <a:buNone/>
            </a:pPr>
            <a:r>
              <a:rPr lang="en-US" sz="4000" b="0" i="0" u="none" strike="noStrike" cap="none">
                <a:solidFill>
                  <a:srgbClr val="212121"/>
                </a:solidFill>
                <a:latin typeface="Verdana"/>
                <a:ea typeface="Verdana"/>
                <a:cs typeface="Verdana"/>
                <a:sym typeface="Verdana"/>
              </a:rPr>
              <a:t>the official opinion of the European Union.</a:t>
            </a:r>
            <a:endParaRPr sz="4000" b="0" i="0" u="none" strike="noStrike" cap="none">
              <a:solidFill>
                <a:srgbClr val="21212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marR="0" lvl="0" indent="0" algn="ctr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rgbClr val="212121"/>
              </a:buClr>
              <a:buSzPts val="4000"/>
              <a:buFont typeface="Arial"/>
              <a:buNone/>
            </a:pPr>
            <a:r>
              <a:rPr lang="en-US" sz="4000" b="0" i="0" u="none" strike="noStrike" cap="none">
                <a:solidFill>
                  <a:srgbClr val="212121"/>
                </a:solidFill>
                <a:latin typeface="Verdana"/>
                <a:ea typeface="Verdana"/>
                <a:cs typeface="Verdana"/>
                <a:sym typeface="Verdana"/>
              </a:rPr>
              <a:t>Neither the European Union institutions and bodies</a:t>
            </a:r>
            <a:endParaRPr/>
          </a:p>
          <a:p>
            <a:pPr marL="0" marR="0" lvl="0" indent="0" algn="ctr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rgbClr val="212121"/>
              </a:buClr>
              <a:buSzPts val="4000"/>
              <a:buFont typeface="Arial"/>
              <a:buNone/>
            </a:pPr>
            <a:r>
              <a:rPr lang="en-US" sz="4000" b="0" i="0" u="none" strike="noStrike" cap="none">
                <a:solidFill>
                  <a:srgbClr val="212121"/>
                </a:solidFill>
                <a:latin typeface="Verdana"/>
                <a:ea typeface="Verdana"/>
                <a:cs typeface="Verdana"/>
                <a:sym typeface="Verdana"/>
              </a:rPr>
              <a:t>nor any person acting on their behalf may be held responsible for the use which may be made</a:t>
            </a:r>
            <a:endParaRPr/>
          </a:p>
          <a:p>
            <a:pPr marL="0" marR="0" lvl="0" indent="0" algn="ctr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rgbClr val="212121"/>
              </a:buClr>
              <a:buSzPts val="4000"/>
              <a:buFont typeface="Arial"/>
              <a:buNone/>
            </a:pPr>
            <a:r>
              <a:rPr lang="en-US" sz="4000" b="0" i="0" u="none" strike="noStrike" cap="none">
                <a:solidFill>
                  <a:srgbClr val="212121"/>
                </a:solidFill>
                <a:latin typeface="Verdana"/>
                <a:ea typeface="Verdana"/>
                <a:cs typeface="Verdana"/>
                <a:sym typeface="Verdana"/>
              </a:rPr>
              <a:t>of the information contained therein.</a:t>
            </a:r>
            <a:endParaRPr sz="4000" b="0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marR="0" lvl="0" indent="0" algn="ctr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rgbClr val="212121"/>
              </a:buClr>
              <a:buSzPts val="4000"/>
              <a:buFont typeface="Arial"/>
              <a:buNone/>
            </a:pPr>
            <a:r>
              <a:rPr lang="en-US" sz="4000" b="0" i="0" u="none" strike="noStrike" cap="none">
                <a:solidFill>
                  <a:srgbClr val="212121"/>
                </a:solidFill>
                <a:latin typeface="Verdana"/>
                <a:ea typeface="Verdana"/>
                <a:cs typeface="Verdana"/>
                <a:sym typeface="Verdana"/>
              </a:rPr>
              <a:t> </a:t>
            </a:r>
            <a:endParaRPr sz="4000" b="0" i="0" u="none" strike="noStrike" cap="none">
              <a:solidFill>
                <a:srgbClr val="21212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marR="0" lvl="0" indent="0" algn="ctr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endParaRPr sz="4000" b="0" i="0" u="none" strike="noStrike" cap="none">
              <a:solidFill>
                <a:srgbClr val="21212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22"/>
          <p:cNvSpPr txBox="1">
            <a:spLocks noGrp="1"/>
          </p:cNvSpPr>
          <p:nvPr>
            <p:ph type="title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Verdana"/>
              <a:buNone/>
            </a:pPr>
            <a:r>
              <a:rPr lang="en-US" sz="60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IN THIS UNIT</a:t>
            </a:r>
            <a:endParaRPr/>
          </a:p>
        </p:txBody>
      </p:sp>
      <p:sp>
        <p:nvSpPr>
          <p:cNvPr id="190" name="Google Shape;190;p22"/>
          <p:cNvSpPr txBox="1">
            <a:spLocks noGrp="1"/>
          </p:cNvSpPr>
          <p:nvPr>
            <p:ph type="body" idx="1"/>
          </p:nvPr>
        </p:nvSpPr>
        <p:spPr>
          <a:xfrm>
            <a:off x="1017332" y="2487537"/>
            <a:ext cx="16496575" cy="50105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80035" marR="0" lvl="0" indent="-280035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</a:pPr>
            <a:r>
              <a:rPr lang="en-US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Legal requirements on the international level.</a:t>
            </a:r>
            <a:endParaRPr/>
          </a:p>
          <a:p>
            <a:pPr marL="280035" marR="0" lvl="0" indent="-280035" algn="l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</a:pPr>
            <a:r>
              <a:rPr lang="en-US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Legal requirements on the European level.</a:t>
            </a:r>
            <a:endParaRPr/>
          </a:p>
          <a:p>
            <a:pPr marL="280035" marR="0" lvl="0" indent="-280035" algn="l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</a:pPr>
            <a:r>
              <a:rPr lang="en-US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Types of legislation on the local level.</a:t>
            </a:r>
            <a:endParaRPr/>
          </a:p>
          <a:p>
            <a:pPr marL="280035" marR="0" lvl="0" indent="-280035" algn="l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</a:pPr>
            <a:r>
              <a:rPr lang="en-US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Legal requirements concerning authorship and AD.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23"/>
          <p:cNvSpPr txBox="1">
            <a:spLocks noGrp="1"/>
          </p:cNvSpPr>
          <p:nvPr>
            <p:ph type="title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Verdana"/>
              <a:buNone/>
            </a:pPr>
            <a:r>
              <a:rPr lang="en-US" sz="60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INTERNATIONAL LEGISLATION</a:t>
            </a:r>
            <a:endParaRPr/>
          </a:p>
        </p:txBody>
      </p:sp>
      <p:sp>
        <p:nvSpPr>
          <p:cNvPr id="197" name="Google Shape;197;p23"/>
          <p:cNvSpPr txBox="1">
            <a:spLocks noGrp="1"/>
          </p:cNvSpPr>
          <p:nvPr>
            <p:ph type="body" idx="1"/>
          </p:nvPr>
        </p:nvSpPr>
        <p:spPr>
          <a:xfrm>
            <a:off x="1067209" y="3065311"/>
            <a:ext cx="16446698" cy="53184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lang="en-US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United Nations Convention on the Rights of Persons with Disabilities:</a:t>
            </a:r>
            <a:endParaRPr/>
          </a:p>
          <a:p>
            <a:pPr marL="280035" marR="0" lvl="0" indent="-280035" algn="l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</a:pPr>
            <a:r>
              <a:rPr lang="en-US" sz="3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established legally binding minimum standards.</a:t>
            </a:r>
            <a:endParaRPr sz="3600" b="0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280035" marR="0" lvl="0" indent="-280035" algn="l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</a:pPr>
            <a:r>
              <a:rPr lang="en-US" sz="3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served as a catalyst for the development of accessibility services.</a:t>
            </a:r>
            <a:endParaRPr sz="3600" b="0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marR="0" lvl="0" indent="0" algn="l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endParaRPr sz="4000" b="0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24"/>
          <p:cNvSpPr txBox="1">
            <a:spLocks noGrp="1"/>
          </p:cNvSpPr>
          <p:nvPr>
            <p:ph type="title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Verdana"/>
              <a:buNone/>
            </a:pPr>
            <a:r>
              <a:rPr lang="en-US" sz="60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EUROPEAN LEGISLATION</a:t>
            </a:r>
            <a:endParaRPr/>
          </a:p>
        </p:txBody>
      </p:sp>
      <p:sp>
        <p:nvSpPr>
          <p:cNvPr id="204" name="Google Shape;204;p24"/>
          <p:cNvSpPr txBox="1">
            <a:spLocks noGrp="1"/>
          </p:cNvSpPr>
          <p:nvPr>
            <p:ph type="body" idx="1"/>
          </p:nvPr>
        </p:nvSpPr>
        <p:spPr>
          <a:xfrm>
            <a:off x="1067209" y="3065311"/>
            <a:ext cx="16446698" cy="53184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80035" marR="0" lvl="0" indent="-280035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</a:pPr>
            <a:r>
              <a:rPr lang="en-US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The European Accessibility Act.</a:t>
            </a:r>
            <a:endParaRPr/>
          </a:p>
          <a:p>
            <a:pPr marL="280035" marR="0" lvl="0" indent="-280035" algn="l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</a:pPr>
            <a:r>
              <a:rPr lang="en-US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The Audiovisual Media Services Directive. 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25"/>
          <p:cNvSpPr txBox="1">
            <a:spLocks noGrp="1"/>
          </p:cNvSpPr>
          <p:nvPr>
            <p:ph type="title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Verdana"/>
              <a:buNone/>
            </a:pPr>
            <a:r>
              <a:rPr lang="en-US" sz="60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EUROPEAN ACCESSIBILITY ACT</a:t>
            </a:r>
            <a:endParaRPr/>
          </a:p>
        </p:txBody>
      </p:sp>
      <p:sp>
        <p:nvSpPr>
          <p:cNvPr id="211" name="Google Shape;211;p25"/>
          <p:cNvSpPr txBox="1">
            <a:spLocks noGrp="1"/>
          </p:cNvSpPr>
          <p:nvPr>
            <p:ph type="body" idx="1"/>
          </p:nvPr>
        </p:nvSpPr>
        <p:spPr>
          <a:xfrm>
            <a:off x="1067209" y="3065311"/>
            <a:ext cx="16446698" cy="53184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lang="en-US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Improve the functioning of the European market for accessible products and services.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p26"/>
          <p:cNvSpPr txBox="1">
            <a:spLocks noGrp="1"/>
          </p:cNvSpPr>
          <p:nvPr>
            <p:ph type="title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Verdana"/>
              <a:buNone/>
            </a:pPr>
            <a:r>
              <a:rPr lang="en-US" sz="60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AUDIOVISUAL MEDIA SERVICES DIRECTIVE</a:t>
            </a:r>
            <a:endParaRPr/>
          </a:p>
        </p:txBody>
      </p:sp>
      <p:sp>
        <p:nvSpPr>
          <p:cNvPr id="218" name="Google Shape;218;p26"/>
          <p:cNvSpPr txBox="1">
            <a:spLocks noGrp="1"/>
          </p:cNvSpPr>
          <p:nvPr>
            <p:ph type="body" idx="1"/>
          </p:nvPr>
        </p:nvSpPr>
        <p:spPr>
          <a:xfrm>
            <a:off x="1067209" y="3065311"/>
            <a:ext cx="16446698" cy="53184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80035" marR="0" lvl="0" indent="-280035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lang="en-US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"Member States shall encourage media service providers under their jurisdiction to ensure that their services are gradually made accessible to people with a visual or hearing disability.”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p27"/>
          <p:cNvSpPr txBox="1">
            <a:spLocks noGrp="1"/>
          </p:cNvSpPr>
          <p:nvPr>
            <p:ph type="title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Verdana"/>
              <a:buNone/>
            </a:pPr>
            <a:r>
              <a:rPr lang="en-US" sz="60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NATIONAL/LOCAL LEGISLATION</a:t>
            </a:r>
            <a:endParaRPr/>
          </a:p>
        </p:txBody>
      </p:sp>
      <p:sp>
        <p:nvSpPr>
          <p:cNvPr id="225" name="Google Shape;225;p27"/>
          <p:cNvSpPr txBox="1">
            <a:spLocks noGrp="1"/>
          </p:cNvSpPr>
          <p:nvPr>
            <p:ph type="body" idx="1"/>
          </p:nvPr>
        </p:nvSpPr>
        <p:spPr>
          <a:xfrm>
            <a:off x="1067209" y="3065311"/>
            <a:ext cx="16446698" cy="53184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80035" marR="0" lvl="0" indent="-280035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lang="en-US" sz="40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MAPAccess.org</a:t>
            </a:r>
            <a:r>
              <a:rPr lang="en-US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 records the current status of legislation in the different countries of the world.</a:t>
            </a:r>
            <a:endParaRPr/>
          </a:p>
          <a:p>
            <a:pPr marL="280035" marR="0" lvl="0" indent="-280035" algn="l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endParaRPr sz="4000" b="0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p28"/>
          <p:cNvSpPr txBox="1">
            <a:spLocks noGrp="1"/>
          </p:cNvSpPr>
          <p:nvPr>
            <p:ph type="title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Verdana"/>
              <a:buNone/>
            </a:pPr>
            <a:r>
              <a:rPr lang="en-US" sz="60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TYPES OF MEASURES</a:t>
            </a:r>
            <a:endParaRPr/>
          </a:p>
        </p:txBody>
      </p:sp>
      <p:sp>
        <p:nvSpPr>
          <p:cNvPr id="232" name="Google Shape;232;p28"/>
          <p:cNvSpPr txBox="1">
            <a:spLocks noGrp="1"/>
          </p:cNvSpPr>
          <p:nvPr>
            <p:ph type="body" idx="1"/>
          </p:nvPr>
        </p:nvSpPr>
        <p:spPr>
          <a:xfrm>
            <a:off x="1067209" y="3065311"/>
            <a:ext cx="16446698" cy="53184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80035" marR="0" lvl="0" indent="-280035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</a:pPr>
            <a:r>
              <a:rPr lang="en-US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National/local laws.</a:t>
            </a:r>
            <a:endParaRPr/>
          </a:p>
          <a:p>
            <a:pPr marL="280035" marR="0" lvl="0" indent="-280035" algn="l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</a:pPr>
            <a:r>
              <a:rPr lang="en-US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Sector-driven laws.</a:t>
            </a:r>
            <a:endParaRPr/>
          </a:p>
          <a:p>
            <a:pPr marL="280035" marR="0" lvl="0" indent="-280035" algn="l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</a:pPr>
            <a:r>
              <a:rPr lang="en-US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Regulations in other sectors, such as performing arts.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p29"/>
          <p:cNvSpPr txBox="1">
            <a:spLocks noGrp="1"/>
          </p:cNvSpPr>
          <p:nvPr>
            <p:ph type="title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Verdana"/>
              <a:buNone/>
            </a:pPr>
            <a:r>
              <a:rPr lang="en-US" sz="60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FRAGMENTATION</a:t>
            </a:r>
            <a:endParaRPr sz="6000" b="1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239" name="Google Shape;239;p29"/>
          <p:cNvSpPr txBox="1">
            <a:spLocks noGrp="1"/>
          </p:cNvSpPr>
          <p:nvPr>
            <p:ph type="body" idx="1"/>
          </p:nvPr>
        </p:nvSpPr>
        <p:spPr>
          <a:xfrm>
            <a:off x="1067209" y="3065311"/>
            <a:ext cx="16446698" cy="53184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80035" marR="0" lvl="0" indent="-280035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</a:pPr>
            <a:r>
              <a:rPr lang="en-US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Different volumes of AD.</a:t>
            </a:r>
            <a:endParaRPr/>
          </a:p>
          <a:p>
            <a:pPr marL="280035" marR="0" lvl="0" indent="-280035" algn="l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</a:pPr>
            <a:r>
              <a:rPr lang="en-US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Different levels of enforceability.</a:t>
            </a:r>
            <a:endParaRPr/>
          </a:p>
          <a:p>
            <a:pPr marL="280035" marR="0" lvl="0" indent="-280035" algn="l" rtl="0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</a:pPr>
            <a:r>
              <a:rPr lang="en-US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Regional variation.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PRIMA PAGINA - TITOLO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241</Words>
  <Application>Microsoft Office PowerPoint</Application>
  <PresentationFormat>Personalització</PresentationFormat>
  <Paragraphs>67</Paragraphs>
  <Slides>13</Slides>
  <Notes>13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Títols de les diapositives</vt:lpstr>
      </vt:variant>
      <vt:variant>
        <vt:i4>13</vt:i4>
      </vt:variant>
    </vt:vector>
  </HeadingPairs>
  <TitlesOfParts>
    <vt:vector size="14" baseType="lpstr">
      <vt:lpstr>PRIMA PAGINA - TITOLO</vt:lpstr>
      <vt:lpstr>AUDIO DESCRIPTION LEGISLATION</vt:lpstr>
      <vt:lpstr>IN THIS UNIT</vt:lpstr>
      <vt:lpstr>INTERNATIONAL LEGISLATION</vt:lpstr>
      <vt:lpstr>EUROPEAN LEGISLATION</vt:lpstr>
      <vt:lpstr>EUROPEAN ACCESSIBILITY ACT</vt:lpstr>
      <vt:lpstr>AUDIOVISUAL MEDIA SERVICES DIRECTIVE</vt:lpstr>
      <vt:lpstr>NATIONAL/LOCAL LEGISLATION</vt:lpstr>
      <vt:lpstr>TYPES OF MEASURES</vt:lpstr>
      <vt:lpstr>FRAGMENTATION</vt:lpstr>
      <vt:lpstr>AD AUTHORSHIP</vt:lpstr>
      <vt:lpstr>AUDIO DESCRIPTION LEGISLATION</vt:lpstr>
      <vt:lpstr>Presentació del PowerPoint</vt:lpstr>
      <vt:lpstr>Presentació del PowerPoint</vt:lpstr>
    </vt:vector>
  </TitlesOfParts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Audio description legislation</dc:title>
  <dc:creator>Marta Rial Pan</dc:creator>
  <cp:lastModifiedBy>1228835</cp:lastModifiedBy>
  <cp:revision>3</cp:revision>
  <dcterms:modified xsi:type="dcterms:W3CDTF">2018-12-13T16:45:47Z</dcterms:modified>
</cp:coreProperties>
</file>